
<file path=[Content_Types].xml><?xml version="1.0" encoding="utf-8"?>
<Types xmlns="http://schemas.openxmlformats.org/package/2006/content-types">
  <Default Extension="jpeg" ContentType="image/jpeg"/>
  <Default Extension="m4v" ContentType="video/unknown"/>
  <Default Extension="mp4" ContentType="video/mp4"/>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8"/>
  </p:notesMasterIdLst>
  <p:sldIdLst>
    <p:sldId id="256" r:id="rId2"/>
    <p:sldId id="257" r:id="rId3"/>
    <p:sldId id="258" r:id="rId4"/>
    <p:sldId id="260" r:id="rId5"/>
    <p:sldId id="261" r:id="rId6"/>
    <p:sldId id="262" r:id="rId7"/>
    <p:sldId id="263" r:id="rId8"/>
    <p:sldId id="266" r:id="rId9"/>
    <p:sldId id="267" r:id="rId10"/>
    <p:sldId id="268" r:id="rId11"/>
    <p:sldId id="270" r:id="rId12"/>
    <p:sldId id="271" r:id="rId13"/>
    <p:sldId id="273" r:id="rId14"/>
    <p:sldId id="274" r:id="rId15"/>
    <p:sldId id="275" r:id="rId16"/>
    <p:sldId id="283" r:id="rId17"/>
    <p:sldId id="291" r:id="rId18"/>
    <p:sldId id="292" r:id="rId19"/>
    <p:sldId id="293" r:id="rId20"/>
    <p:sldId id="297" r:id="rId21"/>
    <p:sldId id="299" r:id="rId22"/>
    <p:sldId id="302" r:id="rId23"/>
    <p:sldId id="303" r:id="rId24"/>
    <p:sldId id="318" r:id="rId25"/>
    <p:sldId id="319" r:id="rId26"/>
    <p:sldId id="321" r:id="rId27"/>
    <p:sldId id="322" r:id="rId28"/>
    <p:sldId id="323" r:id="rId29"/>
    <p:sldId id="324" r:id="rId30"/>
    <p:sldId id="332" r:id="rId31"/>
    <p:sldId id="333" r:id="rId32"/>
    <p:sldId id="335" r:id="rId33"/>
    <p:sldId id="339" r:id="rId34"/>
    <p:sldId id="341" r:id="rId35"/>
    <p:sldId id="343" r:id="rId36"/>
    <p:sldId id="344" r:id="rId37"/>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lvl1pPr>
    <a:lvl2pPr marL="0" marR="0" indent="22860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lvl2pPr>
    <a:lvl3pPr marL="0" marR="0" indent="45720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lvl3pPr>
    <a:lvl4pPr marL="0" marR="0" indent="68580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lvl4pPr>
    <a:lvl5pPr marL="0" marR="0" indent="91440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lvl5pPr>
    <a:lvl6pPr marL="0" marR="0" indent="114300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lvl6pPr>
    <a:lvl7pPr marL="0" marR="0" indent="137160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lvl7pPr>
    <a:lvl8pPr marL="0" marR="0" indent="160020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lvl8pPr>
    <a:lvl9pPr marL="0" marR="0" indent="182880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398CCE"/>
          </a:solidFill>
        </a:fill>
      </a:tcStyle>
    </a:firstCol>
    <a:lastRow>
      <a:tcTxStyle b="off" i="off">
        <a:fontRef idx="minor">
          <a:srgbClr val="000000"/>
        </a:fontRef>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n" i="of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5AC831"/>
          </a:solidFill>
        </a:fill>
      </a:tcStyle>
    </a:firstCol>
    <a:lastRow>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lastRow>
    <a:firstRow>
      <a:tcTxStyle b="on" i="of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2"/>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E6E3D7"/>
          </a:solidFill>
        </a:fill>
      </a:tcStyle>
    </a:wholeTbl>
    <a:band2H>
      <a:tcTxStyle/>
      <a:tcStyle>
        <a:tcBdr/>
        <a:fill>
          <a:solidFill>
            <a:srgbClr val="C3C2C2"/>
          </a:solidFill>
        </a:fill>
      </a:tcStyle>
    </a:band2H>
    <a:firstCol>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09C99"/>
          </a:solidFill>
        </a:fill>
      </a:tcStyle>
    </a:firstCol>
    <a:lastRow>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lastRow>
    <a:firstRow>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EBEBEB"/>
          </a:solidFill>
        </a:fill>
      </a:tcStyle>
    </a:wholeTbl>
    <a:band2H>
      <a:tcTxStyle/>
      <a:tcStyle>
        <a:tcBdr/>
        <a:fill>
          <a:solidFill>
            <a:srgbClr val="DCE5E6"/>
          </a:solidFill>
        </a:fill>
      </a:tcStyle>
    </a:band2H>
    <a:firstCol>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Col>
    <a:lastRow>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lastRow>
    <a:firstRow>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0D1D2"/>
          </a:solidFill>
        </a:fill>
      </a:tcStyle>
    </a:wholeTbl>
    <a:band2H>
      <a:tcTxStyle/>
      <a:tcStyle>
        <a:tcBdr/>
        <a:fill>
          <a:solidFill>
            <a:srgbClr val="DEDEDF"/>
          </a:solidFill>
        </a:fill>
      </a:tcStyle>
    </a:band2H>
    <a:firstCol>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761"/>
          </a:solidFill>
        </a:fill>
      </a:tcStyle>
    </a:firstCol>
    <a:lastRow>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09398"/>
          </a:solidFill>
        </a:fill>
      </a:tcStyle>
    </a:lastRow>
    <a:firstRow>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67C85"/>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a:ea typeface="Helvetica"/>
          <a:cs typeface="Helvetica"/>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621"/>
    <p:restoredTop sz="94689"/>
  </p:normalViewPr>
  <p:slideViewPr>
    <p:cSldViewPr snapToGrid="0" snapToObjects="1">
      <p:cViewPr varScale="1">
        <p:scale>
          <a:sx n="129" d="100"/>
          <a:sy n="129" d="100"/>
        </p:scale>
        <p:origin x="2808"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0" name="Shape 160"/>
          <p:cNvSpPr>
            <a:spLocks noGrp="1" noRot="1" noChangeAspect="1"/>
          </p:cNvSpPr>
          <p:nvPr>
            <p:ph type="sldImg"/>
          </p:nvPr>
        </p:nvSpPr>
        <p:spPr>
          <a:xfrm>
            <a:off x="1143000" y="685800"/>
            <a:ext cx="4572000" cy="3429000"/>
          </a:xfrm>
          <a:prstGeom prst="rect">
            <a:avLst/>
          </a:prstGeom>
        </p:spPr>
        <p:txBody>
          <a:bodyPr/>
          <a:lstStyle/>
          <a:p>
            <a:endParaRPr/>
          </a:p>
        </p:txBody>
      </p:sp>
      <p:sp>
        <p:nvSpPr>
          <p:cNvPr id="161" name="Shape 161"/>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 name="Shape 396"/>
          <p:cNvSpPr>
            <a:spLocks noGrp="1" noRot="1" noChangeAspect="1"/>
          </p:cNvSpPr>
          <p:nvPr>
            <p:ph type="sldImg"/>
          </p:nvPr>
        </p:nvSpPr>
        <p:spPr>
          <a:prstGeom prst="rect">
            <a:avLst/>
          </a:prstGeom>
        </p:spPr>
        <p:txBody>
          <a:bodyPr/>
          <a:lstStyle/>
          <a:p>
            <a:endParaRPr/>
          </a:p>
        </p:txBody>
      </p:sp>
      <p:sp>
        <p:nvSpPr>
          <p:cNvPr id="397" name="Shape 397"/>
          <p:cNvSpPr>
            <a:spLocks noGrp="1"/>
          </p:cNvSpPr>
          <p:nvPr>
            <p:ph type="body" sz="quarter" idx="1"/>
          </p:nvPr>
        </p:nvSpPr>
        <p:spPr>
          <a:prstGeom prst="rect">
            <a:avLst/>
          </a:prstGeom>
        </p:spPr>
        <p:txBody>
          <a:bodyPr/>
          <a:lstStyle/>
          <a:p>
            <a:r>
              <a:t>This story begins with Napoleon.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1" name="Shape 521"/>
          <p:cNvSpPr>
            <a:spLocks noGrp="1" noRot="1" noChangeAspect="1"/>
          </p:cNvSpPr>
          <p:nvPr>
            <p:ph type="sldImg"/>
          </p:nvPr>
        </p:nvSpPr>
        <p:spPr>
          <a:prstGeom prst="rect">
            <a:avLst/>
          </a:prstGeom>
        </p:spPr>
        <p:txBody>
          <a:bodyPr/>
          <a:lstStyle/>
          <a:p>
            <a:endParaRPr/>
          </a:p>
        </p:txBody>
      </p:sp>
      <p:sp>
        <p:nvSpPr>
          <p:cNvPr id="522" name="Shape 522"/>
          <p:cNvSpPr>
            <a:spLocks noGrp="1"/>
          </p:cNvSpPr>
          <p:nvPr>
            <p:ph type="body" sz="quarter" idx="1"/>
          </p:nvPr>
        </p:nvSpPr>
        <p:spPr>
          <a:prstGeom prst="rect">
            <a:avLst/>
          </a:prstGeom>
        </p:spPr>
        <p:txBody>
          <a:bodyPr/>
          <a:lstStyle/>
          <a:p>
            <a:r>
              <a:t>My Ricker experiments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365411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2" name="Shape 812"/>
          <p:cNvSpPr>
            <a:spLocks noGrp="1" noRot="1" noChangeAspect="1"/>
          </p:cNvSpPr>
          <p:nvPr>
            <p:ph type="sldImg"/>
          </p:nvPr>
        </p:nvSpPr>
        <p:spPr>
          <a:prstGeom prst="rect">
            <a:avLst/>
          </a:prstGeom>
        </p:spPr>
        <p:txBody>
          <a:bodyPr/>
          <a:lstStyle/>
          <a:p>
            <a:endParaRPr/>
          </a:p>
        </p:txBody>
      </p:sp>
      <p:sp>
        <p:nvSpPr>
          <p:cNvPr id="813" name="Shape 813"/>
          <p:cNvSpPr>
            <a:spLocks noGrp="1"/>
          </p:cNvSpPr>
          <p:nvPr>
            <p:ph type="body" sz="quarter" idx="1"/>
          </p:nvPr>
        </p:nvSpPr>
        <p:spPr>
          <a:prstGeom prst="rect">
            <a:avLst/>
          </a:prstGeom>
        </p:spPr>
        <p:txBody>
          <a:bodyPr/>
          <a:lstStyle/>
          <a:p>
            <a:r>
              <a:t>The add a positive constant seems silly and so is rejected.</a:t>
            </a:r>
          </a:p>
          <a:p>
            <a:endParaRPr/>
          </a:p>
          <a:p>
            <a:r>
              <a:t>Absolute value strategy is quite common in the literature, and the one used in my initial experiments with a Ricker wavelet.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 name="Shape 829"/>
          <p:cNvSpPr>
            <a:spLocks noGrp="1" noRot="1" noChangeAspect="1"/>
          </p:cNvSpPr>
          <p:nvPr>
            <p:ph type="sldImg"/>
          </p:nvPr>
        </p:nvSpPr>
        <p:spPr>
          <a:prstGeom prst="rect">
            <a:avLst/>
          </a:prstGeom>
        </p:spPr>
        <p:txBody>
          <a:bodyPr/>
          <a:lstStyle/>
          <a:p>
            <a:endParaRPr/>
          </a:p>
        </p:txBody>
      </p:sp>
      <p:sp>
        <p:nvSpPr>
          <p:cNvPr id="830" name="Shape 830"/>
          <p:cNvSpPr>
            <a:spLocks noGrp="1"/>
          </p:cNvSpPr>
          <p:nvPr>
            <p:ph type="body" sz="quarter" idx="1"/>
          </p:nvPr>
        </p:nvSpPr>
        <p:spPr>
          <a:prstGeom prst="rect">
            <a:avLst/>
          </a:prstGeom>
        </p:spPr>
        <p:txBody>
          <a:bodyPr/>
          <a:lstStyle/>
          <a:p>
            <a:r>
              <a:t>The second option here is what Mainini (2012) calls the `global strategy’. It is symmetric and the one most used by several</a:t>
            </a:r>
          </a:p>
          <a:p>
            <a:r>
              <a:t>other authors subsequently. However it becomes ineffective if the two signals do not overlap, because it will</a:t>
            </a:r>
          </a:p>
          <a:p>
            <a:r>
              <a:t>likely transport the positive of f into the negative of f, and same for g, hence, the Wp measure loses</a:t>
            </a:r>
          </a:p>
          <a:p>
            <a:r>
              <a:t>sensitivity to difference between f and g. Mainini also identifies two others: the `relaxed strategy’ and the `unilateral strategy’. Neither of which appear to have seen much use in the geophysics literature or anywhere. His ‘relaxed strategy’ is most similar to discussions between AJ and myself at ETH. Although not widely publicised the global strategy with p=1 is equivalent to the dual OT formulation much used by the Grenoble group, Metivier and co-authors.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2" name="Shape 842"/>
          <p:cNvSpPr>
            <a:spLocks noGrp="1" noRot="1" noChangeAspect="1"/>
          </p:cNvSpPr>
          <p:nvPr>
            <p:ph type="sldImg"/>
          </p:nvPr>
        </p:nvSpPr>
        <p:spPr>
          <a:prstGeom prst="rect">
            <a:avLst/>
          </a:prstGeom>
        </p:spPr>
        <p:txBody>
          <a:bodyPr/>
          <a:lstStyle/>
          <a:p>
            <a:endParaRPr/>
          </a:p>
        </p:txBody>
      </p:sp>
      <p:sp>
        <p:nvSpPr>
          <p:cNvPr id="843" name="Shape 843"/>
          <p:cNvSpPr>
            <a:spLocks noGrp="1"/>
          </p:cNvSpPr>
          <p:nvPr>
            <p:ph type="body" sz="quarter" idx="1"/>
          </p:nvPr>
        </p:nvSpPr>
        <p:spPr>
          <a:prstGeom prst="rect">
            <a:avLst/>
          </a:prstGeom>
        </p:spPr>
        <p:txBody>
          <a:bodyPr/>
          <a:lstStyle/>
          <a:p>
            <a:r>
              <a:t>Metivier et al. (2018) is an about face on many of their earlier papers as they search for a more comprehensive solution to the positivity problem. Their idea is the closest related to the one I propose in subsequent slides.  In essence they project to higher dimensions as I do, and pose a 2D OT problem, consisting of assigning point clouds, which has worse case factorial N complexity. The solution of their OT problem again makes use of the dual optimisation approach of their previous papers, where I think a simpler approximate `Sliced Wasserstein’ algorithm is worth considering, or even the Sinkhorn algorithm as proposed by Solomon. I suspect/hope that GSOT will actually be inferior to the approach I suggest in coming slides because of its reliance on comparing point clouds in a line rather than a fully 2D image.  Notice how points in the blue cloud get mapped to the zero line points in the red cloud in solution (b), which is more a characteristic of L2. How long is it before they evolve their approach to comparing 2D images, which will look more like the one outlined in subsequent slides?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4" name="Shape 904"/>
          <p:cNvSpPr>
            <a:spLocks noGrp="1" noRot="1" noChangeAspect="1"/>
          </p:cNvSpPr>
          <p:nvPr>
            <p:ph type="sldImg"/>
          </p:nvPr>
        </p:nvSpPr>
        <p:spPr>
          <a:prstGeom prst="rect">
            <a:avLst/>
          </a:prstGeom>
        </p:spPr>
        <p:txBody>
          <a:bodyPr/>
          <a:lstStyle/>
          <a:p>
            <a:endParaRPr/>
          </a:p>
        </p:txBody>
      </p:sp>
      <p:sp>
        <p:nvSpPr>
          <p:cNvPr id="905" name="Shape 905"/>
          <p:cNvSpPr>
            <a:spLocks noGrp="1"/>
          </p:cNvSpPr>
          <p:nvPr>
            <p:ph type="body" sz="quarter" idx="1"/>
          </p:nvPr>
        </p:nvSpPr>
        <p:spPr>
          <a:prstGeom prst="rect">
            <a:avLst/>
          </a:prstGeom>
        </p:spPr>
        <p:txBody>
          <a:bodyPr/>
          <a:lstStyle/>
          <a:p>
            <a:r>
              <a:t>Lambda=0.08</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1" name="Shape 1171"/>
          <p:cNvSpPr>
            <a:spLocks noGrp="1" noRot="1" noChangeAspect="1"/>
          </p:cNvSpPr>
          <p:nvPr>
            <p:ph type="sldImg"/>
          </p:nvPr>
        </p:nvSpPr>
        <p:spPr>
          <a:prstGeom prst="rect">
            <a:avLst/>
          </a:prstGeom>
        </p:spPr>
        <p:txBody>
          <a:bodyPr/>
          <a:lstStyle/>
          <a:p>
            <a:endParaRPr/>
          </a:p>
        </p:txBody>
      </p:sp>
      <p:sp>
        <p:nvSpPr>
          <p:cNvPr id="1172" name="Shape 1172"/>
          <p:cNvSpPr>
            <a:spLocks noGrp="1"/>
          </p:cNvSpPr>
          <p:nvPr>
            <p:ph type="body" sz="quarter" idx="1"/>
          </p:nvPr>
        </p:nvSpPr>
        <p:spPr>
          <a:prstGeom prst="rect">
            <a:avLst/>
          </a:prstGeom>
        </p:spPr>
        <p:txBody>
          <a:bodyPr/>
          <a:lstStyle/>
          <a:p>
            <a:r>
              <a:t>My Ricker experiments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9301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21"/>
          </p:nvPr>
        </p:nvSpPr>
        <p:spPr>
          <a:xfrm>
            <a:off x="1606550" y="635000"/>
            <a:ext cx="9779000" cy="6522729"/>
          </a:xfrm>
          <a:prstGeom prst="rect">
            <a:avLst/>
          </a:prstGeom>
        </p:spPr>
        <p:txBody>
          <a:bodyPr lIns="91439" tIns="45719" rIns="91439" bIns="45719" anchor="t">
            <a:noAutofit/>
          </a:bodyPr>
          <a:lstStyle/>
          <a:p>
            <a:endParaRPr/>
          </a:p>
        </p:txBody>
      </p:sp>
      <p:sp>
        <p:nvSpPr>
          <p:cNvPr id="21" name="Title Text"/>
          <p:cNvSpPr txBox="1">
            <a:spLocks noGrp="1"/>
          </p:cNvSpPr>
          <p:nvPr>
            <p:ph type="title"/>
          </p:nvPr>
        </p:nvSpPr>
        <p:spPr>
          <a:xfrm>
            <a:off x="1270000" y="6718300"/>
            <a:ext cx="10464800" cy="1422400"/>
          </a:xfrm>
          <a:prstGeom prst="rect">
            <a:avLst/>
          </a:prstGeom>
        </p:spPr>
        <p:txBody>
          <a:bodyPr anchor="b"/>
          <a:lstStyle/>
          <a:p>
            <a:r>
              <a:t>Title Text</a:t>
            </a:r>
          </a:p>
        </p:txBody>
      </p:sp>
      <p:sp>
        <p:nvSpPr>
          <p:cNvPr id="22" name="Body Level One…"/>
          <p:cNvSpPr txBox="1">
            <a:spLocks noGrp="1"/>
          </p:cNvSpPr>
          <p:nvPr>
            <p:ph type="body" sz="quarter" idx="1"/>
          </p:nvPr>
        </p:nvSpPr>
        <p:spPr>
          <a:xfrm>
            <a:off x="1270000" y="8191500"/>
            <a:ext cx="10464800" cy="1130300"/>
          </a:xfrm>
          <a:prstGeom prst="rect">
            <a:avLst/>
          </a:prstGeom>
        </p:spPr>
        <p:txBody>
          <a:bodyPr anchor="t"/>
          <a:lstStyle>
            <a:lvl1pPr marL="0" indent="0" algn="ctr">
              <a:spcBef>
                <a:spcPts val="0"/>
              </a:spcBef>
              <a:buSzTx/>
              <a:buNone/>
              <a:defRPr sz="3200"/>
            </a:lvl1pPr>
            <a:lvl2pPr marL="0" indent="228600" algn="ctr">
              <a:spcBef>
                <a:spcPts val="0"/>
              </a:spcBef>
              <a:buSzTx/>
              <a:buNone/>
              <a:defRPr sz="3200"/>
            </a:lvl2pPr>
            <a:lvl3pPr marL="0" indent="457200" algn="ctr">
              <a:spcBef>
                <a:spcPts val="0"/>
              </a:spcBef>
              <a:buSzTx/>
              <a:buNone/>
              <a:defRPr sz="3200"/>
            </a:lvl3pPr>
            <a:lvl4pPr marL="0" indent="685800" algn="ctr">
              <a:spcBef>
                <a:spcPts val="0"/>
              </a:spcBef>
              <a:buSzTx/>
              <a:buNone/>
              <a:defRPr sz="3200"/>
            </a:lvl4pPr>
            <a:lvl5pPr marL="0" indent="914400" algn="ctr">
              <a:spcBef>
                <a:spcPts val="0"/>
              </a:spcBef>
              <a:buSzTx/>
              <a:buNone/>
              <a:defRPr sz="3200"/>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xfrm>
            <a:off x="6311798" y="9245600"/>
            <a:ext cx="368504" cy="3810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itle Text"/>
          <p:cNvSpPr txBox="1">
            <a:spLocks noGrp="1"/>
          </p:cNvSpPr>
          <p:nvPr>
            <p:ph type="title"/>
          </p:nvPr>
        </p:nvSpPr>
        <p:spPr>
          <a:xfrm>
            <a:off x="1270000" y="3225800"/>
            <a:ext cx="10464800" cy="3302000"/>
          </a:xfrm>
          <a:prstGeom prst="rect">
            <a:avLst/>
          </a:prstGeom>
        </p:spPr>
        <p:txBody>
          <a:bodyPr/>
          <a:lstStyle/>
          <a:p>
            <a:r>
              <a:t>Title Text</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idx="21"/>
          </p:nvPr>
        </p:nvSpPr>
        <p:spPr>
          <a:xfrm>
            <a:off x="2717800" y="635000"/>
            <a:ext cx="12357100" cy="8238067"/>
          </a:xfrm>
          <a:prstGeom prst="rect">
            <a:avLst/>
          </a:prstGeom>
        </p:spPr>
        <p:txBody>
          <a:bodyPr lIns="91439" tIns="45719" rIns="91439" bIns="45719" anchor="t">
            <a:noAutofit/>
          </a:bodyPr>
          <a:lstStyle/>
          <a:p>
            <a:endParaRPr/>
          </a:p>
        </p:txBody>
      </p:sp>
      <p:sp>
        <p:nvSpPr>
          <p:cNvPr id="39" name="Title Text"/>
          <p:cNvSpPr txBox="1">
            <a:spLocks noGrp="1"/>
          </p:cNvSpPr>
          <p:nvPr>
            <p:ph type="title"/>
          </p:nvPr>
        </p:nvSpPr>
        <p:spPr>
          <a:xfrm>
            <a:off x="952500" y="635000"/>
            <a:ext cx="5334000" cy="3987800"/>
          </a:xfrm>
          <a:prstGeom prst="rect">
            <a:avLst/>
          </a:prstGeom>
        </p:spPr>
        <p:txBody>
          <a:bodyPr anchor="b"/>
          <a:lstStyle>
            <a:lvl1pPr>
              <a:defRPr sz="6000"/>
            </a:lvl1pPr>
          </a:lstStyle>
          <a:p>
            <a:r>
              <a:t>Title Text</a:t>
            </a:r>
          </a:p>
        </p:txBody>
      </p:sp>
      <p:sp>
        <p:nvSpPr>
          <p:cNvPr id="40" name="Body Level One…"/>
          <p:cNvSpPr txBox="1">
            <a:spLocks noGrp="1"/>
          </p:cNvSpPr>
          <p:nvPr>
            <p:ph type="body" sz="quarter" idx="1"/>
          </p:nvPr>
        </p:nvSpPr>
        <p:spPr>
          <a:xfrm>
            <a:off x="952500" y="4762500"/>
            <a:ext cx="5334000" cy="4102100"/>
          </a:xfrm>
          <a:prstGeom prst="rect">
            <a:avLst/>
          </a:prstGeom>
        </p:spPr>
        <p:txBody>
          <a:bodyPr anchor="t"/>
          <a:lstStyle>
            <a:lvl1pPr marL="0" indent="0" algn="ctr">
              <a:spcBef>
                <a:spcPts val="0"/>
              </a:spcBef>
              <a:buSzTx/>
              <a:buNone/>
              <a:defRPr sz="3200"/>
            </a:lvl1pPr>
            <a:lvl2pPr marL="0" indent="228600" algn="ctr">
              <a:spcBef>
                <a:spcPts val="0"/>
              </a:spcBef>
              <a:buSzTx/>
              <a:buNone/>
              <a:defRPr sz="3200"/>
            </a:lvl2pPr>
            <a:lvl3pPr marL="0" indent="457200" algn="ctr">
              <a:spcBef>
                <a:spcPts val="0"/>
              </a:spcBef>
              <a:buSzTx/>
              <a:buNone/>
              <a:defRPr sz="3200"/>
            </a:lvl3pPr>
            <a:lvl4pPr marL="0" indent="685800" algn="ctr">
              <a:spcBef>
                <a:spcPts val="0"/>
              </a:spcBef>
              <a:buSzTx/>
              <a:buNone/>
              <a:defRPr sz="3200"/>
            </a:lvl4pPr>
            <a:lvl5pPr marL="0" indent="914400" algn="ctr">
              <a:spcBef>
                <a:spcPts val="0"/>
              </a:spcBef>
              <a:buSzTx/>
              <a:buNone/>
              <a:defRPr sz="3200"/>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itle Text"/>
          <p:cNvSpPr txBox="1">
            <a:spLocks noGrp="1"/>
          </p:cNvSpPr>
          <p:nvPr>
            <p:ph type="title"/>
          </p:nvPr>
        </p:nvSpPr>
        <p:spPr>
          <a:prstGeom prst="rect">
            <a:avLst/>
          </a:prstGeom>
        </p:spPr>
        <p:txBody>
          <a:bodyPr/>
          <a:lstStyle/>
          <a:p>
            <a:r>
              <a:t>Title Text</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idx="21"/>
          </p:nvPr>
        </p:nvSpPr>
        <p:spPr>
          <a:xfrm>
            <a:off x="4533900" y="2603500"/>
            <a:ext cx="9429750" cy="6286500"/>
          </a:xfrm>
          <a:prstGeom prst="rect">
            <a:avLst/>
          </a:prstGeom>
        </p:spPr>
        <p:txBody>
          <a:bodyPr lIns="91439" tIns="45719" rIns="91439" bIns="45719" anchor="t">
            <a:noAutofit/>
          </a:bodyPr>
          <a:lstStyle/>
          <a:p>
            <a:endParaRPr/>
          </a:p>
        </p:txBody>
      </p:sp>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sz="half" idx="1"/>
          </p:nvPr>
        </p:nvSpPr>
        <p:spPr>
          <a:xfrm>
            <a:off x="952500" y="2603500"/>
            <a:ext cx="5334000" cy="6286500"/>
          </a:xfrm>
          <a:prstGeom prst="rect">
            <a:avLst/>
          </a:prstGeom>
        </p:spPr>
        <p:txBody>
          <a:bodyPr/>
          <a:lstStyle>
            <a:lvl1pPr marL="342900" indent="-342900">
              <a:spcBef>
                <a:spcPts val="3200"/>
              </a:spcBef>
              <a:defRPr sz="2800"/>
            </a:lvl1pPr>
            <a:lvl2pPr marL="685800" indent="-342900">
              <a:spcBef>
                <a:spcPts val="3200"/>
              </a:spcBef>
              <a:defRPr sz="2800"/>
            </a:lvl2pPr>
            <a:lvl3pPr marL="1028700" indent="-342900">
              <a:spcBef>
                <a:spcPts val="3200"/>
              </a:spcBef>
              <a:defRPr sz="2800"/>
            </a:lvl3pPr>
            <a:lvl4pPr marL="1371600" indent="-342900">
              <a:spcBef>
                <a:spcPts val="3200"/>
              </a:spcBef>
              <a:defRPr sz="2800"/>
            </a:lvl4pPr>
            <a:lvl5pPr marL="1714500" indent="-342900">
              <a:spcBef>
                <a:spcPts val="3200"/>
              </a:spcBef>
              <a:defRPr sz="2800"/>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Body Level One…"/>
          <p:cNvSpPr txBox="1">
            <a:spLocks noGrp="1"/>
          </p:cNvSpPr>
          <p:nvPr>
            <p:ph type="body" idx="1"/>
          </p:nvPr>
        </p:nvSpPr>
        <p:spPr>
          <a:xfrm>
            <a:off x="952500" y="1270000"/>
            <a:ext cx="11099800" cy="72136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21"/>
          </p:nvPr>
        </p:nvSpPr>
        <p:spPr>
          <a:xfrm>
            <a:off x="6680200" y="5026947"/>
            <a:ext cx="6057901" cy="4040705"/>
          </a:xfrm>
          <a:prstGeom prst="rect">
            <a:avLst/>
          </a:prstGeom>
        </p:spPr>
        <p:txBody>
          <a:bodyPr lIns="91439" tIns="45719" rIns="91439" bIns="45719" anchor="t">
            <a:noAutofit/>
          </a:bodyPr>
          <a:lstStyle/>
          <a:p>
            <a:endParaRPr/>
          </a:p>
        </p:txBody>
      </p:sp>
      <p:sp>
        <p:nvSpPr>
          <p:cNvPr id="84" name="Image"/>
          <p:cNvSpPr>
            <a:spLocks noGrp="1"/>
          </p:cNvSpPr>
          <p:nvPr>
            <p:ph type="pic" sz="quarter" idx="22"/>
          </p:nvPr>
        </p:nvSpPr>
        <p:spPr>
          <a:xfrm>
            <a:off x="6502400" y="886747"/>
            <a:ext cx="5867400" cy="3911601"/>
          </a:xfrm>
          <a:prstGeom prst="rect">
            <a:avLst/>
          </a:prstGeom>
        </p:spPr>
        <p:txBody>
          <a:bodyPr lIns="91439" tIns="45719" rIns="91439" bIns="45719" anchor="t">
            <a:noAutofit/>
          </a:bodyPr>
          <a:lstStyle/>
          <a:p>
            <a:endParaRPr/>
          </a:p>
        </p:txBody>
      </p:sp>
      <p:sp>
        <p:nvSpPr>
          <p:cNvPr id="85" name="Image"/>
          <p:cNvSpPr>
            <a:spLocks noGrp="1"/>
          </p:cNvSpPr>
          <p:nvPr>
            <p:ph type="pic" idx="23"/>
          </p:nvPr>
        </p:nvSpPr>
        <p:spPr>
          <a:xfrm>
            <a:off x="-2374900" y="889000"/>
            <a:ext cx="11976100" cy="7984067"/>
          </a:xfrm>
          <a:prstGeom prst="rect">
            <a:avLst/>
          </a:prstGeom>
        </p:spPr>
        <p:txBody>
          <a:bodyPr lIns="91439" tIns="45719" rIns="91439" bIns="45719" anchor="t">
            <a:noAutofit/>
          </a:bodyPr>
          <a:lstStyle/>
          <a:p>
            <a:endParaRPr/>
          </a:p>
        </p:txBody>
      </p:sp>
      <p:sp>
        <p:nvSpPr>
          <p:cNvPr id="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Johnny Appleseed"/>
          <p:cNvSpPr txBox="1">
            <a:spLocks noGrp="1"/>
          </p:cNvSpPr>
          <p:nvPr>
            <p:ph type="body" sz="quarter" idx="21"/>
          </p:nvPr>
        </p:nvSpPr>
        <p:spPr>
          <a:xfrm>
            <a:off x="1270000" y="6362700"/>
            <a:ext cx="10464800" cy="469900"/>
          </a:xfrm>
          <a:prstGeom prst="rect">
            <a:avLst/>
          </a:prstGeom>
        </p:spPr>
        <p:txBody>
          <a:bodyPr anchor="t">
            <a:spAutoFit/>
          </a:bodyPr>
          <a:lstStyle>
            <a:lvl1pPr marL="0" indent="0" algn="ctr">
              <a:spcBef>
                <a:spcPts val="0"/>
              </a:spcBef>
              <a:buSzTx/>
              <a:buNone/>
              <a:defRPr sz="2400">
                <a:latin typeface="Helvetica"/>
                <a:ea typeface="Helvetica"/>
                <a:cs typeface="Helvetica"/>
                <a:sym typeface="Helvetica"/>
              </a:defRPr>
            </a:lvl1pPr>
          </a:lstStyle>
          <a:p>
            <a:r>
              <a:t>–Johnny Appleseed</a:t>
            </a:r>
          </a:p>
        </p:txBody>
      </p:sp>
      <p:sp>
        <p:nvSpPr>
          <p:cNvPr id="94" name="“Type a quote here.”"/>
          <p:cNvSpPr txBox="1">
            <a:spLocks noGrp="1"/>
          </p:cNvSpPr>
          <p:nvPr>
            <p:ph type="body" sz="quarter" idx="22"/>
          </p:nvPr>
        </p:nvSpPr>
        <p:spPr>
          <a:xfrm>
            <a:off x="1270000" y="4267200"/>
            <a:ext cx="10464800" cy="685800"/>
          </a:xfrm>
          <a:prstGeom prst="rect">
            <a:avLst/>
          </a:prstGeom>
        </p:spPr>
        <p:txBody>
          <a:bodyPr>
            <a:spAutoFit/>
          </a:bodyPr>
          <a:lstStyle>
            <a:lvl1pPr marL="0" indent="0" algn="ctr">
              <a:spcBef>
                <a:spcPts val="0"/>
              </a:spcBef>
              <a:buSzTx/>
              <a:buNone/>
              <a:defRPr sz="3800"/>
            </a:lvl1pPr>
          </a:lstStyle>
          <a:p>
            <a:r>
              <a:t>“Type a quote here.” </a:t>
            </a:r>
          </a:p>
        </p:txBody>
      </p:sp>
      <p:sp>
        <p:nvSpPr>
          <p:cNvPr id="9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21"/>
          </p:nvPr>
        </p:nvSpPr>
        <p:spPr>
          <a:xfrm>
            <a:off x="-812800" y="0"/>
            <a:ext cx="15232066" cy="10160000"/>
          </a:xfrm>
          <a:prstGeom prst="rect">
            <a:avLst/>
          </a:prstGeom>
        </p:spPr>
        <p:txBody>
          <a:bodyPr lIns="91439" tIns="45719" rIns="91439" bIns="45719" anchor="t">
            <a:noAutofit/>
          </a:bodyPr>
          <a:lstStyle/>
          <a:p>
            <a:endParaRP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117" name="Title Text"/>
          <p:cNvSpPr txBox="1">
            <a:spLocks noGrp="1"/>
          </p:cNvSpPr>
          <p:nvPr>
            <p:ph type="title"/>
          </p:nvPr>
        </p:nvSpPr>
        <p:spPr>
          <a:xfrm>
            <a:off x="1270000" y="1638300"/>
            <a:ext cx="10464800" cy="3302000"/>
          </a:xfrm>
          <a:prstGeom prst="rect">
            <a:avLst/>
          </a:prstGeom>
        </p:spPr>
        <p:txBody>
          <a:bodyPr anchor="b">
            <a:noAutofit/>
          </a:bodyPr>
          <a:lstStyle>
            <a:lvl1pPr>
              <a:defRPr sz="8400">
                <a:latin typeface="Gill Sans"/>
                <a:ea typeface="Gill Sans"/>
                <a:cs typeface="Gill Sans"/>
                <a:sym typeface="Gill Sans"/>
              </a:defRPr>
            </a:lvl1pPr>
          </a:lstStyle>
          <a:p>
            <a:r>
              <a:t>Title Text</a:t>
            </a:r>
          </a:p>
        </p:txBody>
      </p:sp>
      <p:sp>
        <p:nvSpPr>
          <p:cNvPr id="118" name="Body Level One…"/>
          <p:cNvSpPr txBox="1">
            <a:spLocks noGrp="1"/>
          </p:cNvSpPr>
          <p:nvPr>
            <p:ph type="body" sz="quarter" idx="1"/>
          </p:nvPr>
        </p:nvSpPr>
        <p:spPr>
          <a:xfrm>
            <a:off x="1270000" y="5029200"/>
            <a:ext cx="10464800" cy="1130300"/>
          </a:xfrm>
          <a:prstGeom prst="rect">
            <a:avLst/>
          </a:prstGeom>
        </p:spPr>
        <p:txBody>
          <a:bodyPr anchor="t">
            <a:noAutofit/>
          </a:bodyPr>
          <a:lstStyle>
            <a:lvl1pPr marL="0" indent="0" algn="ctr">
              <a:spcBef>
                <a:spcPts val="0"/>
              </a:spcBef>
              <a:buSzTx/>
              <a:buNone/>
              <a:defRPr>
                <a:latin typeface="Gill Sans"/>
                <a:ea typeface="Gill Sans"/>
                <a:cs typeface="Gill Sans"/>
                <a:sym typeface="Gill Sans"/>
              </a:defRPr>
            </a:lvl1pPr>
            <a:lvl2pPr marL="0" indent="0" algn="ctr">
              <a:spcBef>
                <a:spcPts val="0"/>
              </a:spcBef>
              <a:buSzTx/>
              <a:buNone/>
              <a:defRPr>
                <a:latin typeface="Gill Sans"/>
                <a:ea typeface="Gill Sans"/>
                <a:cs typeface="Gill Sans"/>
                <a:sym typeface="Gill Sans"/>
              </a:defRPr>
            </a:lvl2pPr>
            <a:lvl3pPr marL="0" indent="0" algn="ctr">
              <a:spcBef>
                <a:spcPts val="0"/>
              </a:spcBef>
              <a:buSzTx/>
              <a:buNone/>
              <a:defRPr>
                <a:latin typeface="Gill Sans"/>
                <a:ea typeface="Gill Sans"/>
                <a:cs typeface="Gill Sans"/>
                <a:sym typeface="Gill Sans"/>
              </a:defRPr>
            </a:lvl3pPr>
            <a:lvl4pPr marL="0" indent="0" algn="ctr">
              <a:spcBef>
                <a:spcPts val="0"/>
              </a:spcBef>
              <a:buSzTx/>
              <a:buNone/>
              <a:defRPr>
                <a:latin typeface="Gill Sans"/>
                <a:ea typeface="Gill Sans"/>
                <a:cs typeface="Gill Sans"/>
                <a:sym typeface="Gill Sans"/>
              </a:defRPr>
            </a:lvl4pPr>
            <a:lvl5pPr marL="0" indent="0" algn="ctr">
              <a:spcBef>
                <a:spcPts val="0"/>
              </a:spcBef>
              <a:buSzTx/>
              <a:buNone/>
              <a:defRPr>
                <a:latin typeface="Gill Sans"/>
                <a:ea typeface="Gill Sans"/>
                <a:cs typeface="Gill Sans"/>
                <a:sym typeface="Gill Sans"/>
              </a:defRPr>
            </a:lvl5pPr>
          </a:lstStyle>
          <a:p>
            <a:r>
              <a:t>Body Level One</a:t>
            </a:r>
          </a:p>
          <a:p>
            <a:pPr lvl="1"/>
            <a:r>
              <a:t>Body Level Two</a:t>
            </a:r>
          </a:p>
          <a:p>
            <a:pPr lvl="2"/>
            <a:r>
              <a:t>Body Level Three</a:t>
            </a:r>
          </a:p>
          <a:p>
            <a:pPr lvl="3"/>
            <a:r>
              <a:t>Body Level Four</a:t>
            </a:r>
          </a:p>
          <a:p>
            <a:pPr lvl="4"/>
            <a:r>
              <a:t>Body Level Five</a:t>
            </a:r>
          </a:p>
        </p:txBody>
      </p:sp>
      <p:sp>
        <p:nvSpPr>
          <p:cNvPr id="119" name="Slide Number"/>
          <p:cNvSpPr txBox="1">
            <a:spLocks noGrp="1"/>
          </p:cNvSpPr>
          <p:nvPr>
            <p:ph type="sldNum" sz="quarter" idx="2"/>
          </p:nvPr>
        </p:nvSpPr>
        <p:spPr>
          <a:xfrm>
            <a:off x="12230100" y="9017000"/>
            <a:ext cx="342900" cy="368300"/>
          </a:xfrm>
          <a:prstGeom prst="rect">
            <a:avLst/>
          </a:prstGeom>
        </p:spPr>
        <p:txBody>
          <a:bodyPr/>
          <a:lstStyle>
            <a:lvl1pPr>
              <a:defRPr>
                <a:latin typeface="Gill Sans"/>
                <a:ea typeface="Gill Sans"/>
                <a:cs typeface="Gill Sans"/>
                <a:sym typeface="Gill Sans"/>
              </a:defRPr>
            </a:lvl1p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126" name="Title Text"/>
          <p:cNvSpPr txBox="1">
            <a:spLocks noGrp="1"/>
          </p:cNvSpPr>
          <p:nvPr>
            <p:ph type="title"/>
          </p:nvPr>
        </p:nvSpPr>
        <p:spPr>
          <a:xfrm>
            <a:off x="2609991" y="13546"/>
            <a:ext cx="9419450" cy="1381761"/>
          </a:xfrm>
          <a:prstGeom prst="rect">
            <a:avLst/>
          </a:prstGeom>
        </p:spPr>
        <p:txBody>
          <a:bodyPr lIns="72248" tIns="72248" rIns="72248" bIns="72248">
            <a:noAutofit/>
          </a:bodyPr>
          <a:lstStyle>
            <a:lvl1pPr marL="57799" marR="57799" defTabSz="1300480">
              <a:defRPr sz="2800">
                <a:uFill>
                  <a:solidFill>
                    <a:srgbClr val="000000"/>
                  </a:solidFill>
                </a:uFill>
                <a:latin typeface="Verdana"/>
                <a:ea typeface="Verdana"/>
                <a:cs typeface="Verdana"/>
                <a:sym typeface="Verdana"/>
              </a:defRPr>
            </a:lvl1pPr>
          </a:lstStyle>
          <a:p>
            <a:r>
              <a:t>Title Text</a:t>
            </a:r>
          </a:p>
        </p:txBody>
      </p:sp>
      <p:sp>
        <p:nvSpPr>
          <p:cNvPr id="127" name="Body Level One…"/>
          <p:cNvSpPr txBox="1">
            <a:spLocks noGrp="1"/>
          </p:cNvSpPr>
          <p:nvPr>
            <p:ph type="body" idx="1"/>
          </p:nvPr>
        </p:nvSpPr>
        <p:spPr>
          <a:xfrm>
            <a:off x="2713848" y="1395306"/>
            <a:ext cx="8703735" cy="8358295"/>
          </a:xfrm>
          <a:prstGeom prst="rect">
            <a:avLst/>
          </a:prstGeom>
        </p:spPr>
        <p:txBody>
          <a:bodyPr lIns="72248" tIns="72248" rIns="72248" bIns="72248" anchor="t">
            <a:noAutofit/>
          </a:bodyPr>
          <a:lstStyle>
            <a:lvl1pPr marL="497840" marR="57799" indent="-457200" defTabSz="1300480">
              <a:spcBef>
                <a:spcPts val="600"/>
              </a:spcBef>
              <a:buSzPct val="65000"/>
              <a:buBlip>
                <a:blip r:embed="rId2"/>
              </a:buBlip>
              <a:defRPr sz="2400">
                <a:uFill>
                  <a:solidFill>
                    <a:srgbClr val="000000"/>
                  </a:solidFill>
                </a:uFill>
                <a:latin typeface="Verdana"/>
                <a:ea typeface="Verdana"/>
                <a:cs typeface="Verdana"/>
                <a:sym typeface="Verdana"/>
              </a:defRPr>
            </a:lvl1pPr>
            <a:lvl2pPr marL="890746" marR="57799" indent="-392906" defTabSz="1300480">
              <a:spcBef>
                <a:spcPts val="500"/>
              </a:spcBef>
              <a:buSzPct val="65000"/>
              <a:buBlip>
                <a:blip r:embed="rId3"/>
              </a:buBlip>
              <a:defRPr sz="2200">
                <a:uFill>
                  <a:solidFill>
                    <a:srgbClr val="000000"/>
                  </a:solidFill>
                </a:uFill>
                <a:latin typeface="Verdana"/>
                <a:ea typeface="Verdana"/>
                <a:cs typeface="Verdana"/>
                <a:sym typeface="Verdana"/>
              </a:defRPr>
            </a:lvl2pPr>
            <a:lvl3pPr marL="1248954" marR="57799" indent="-293914" defTabSz="1300480">
              <a:spcBef>
                <a:spcPts val="400"/>
              </a:spcBef>
              <a:buSzPct val="65000"/>
              <a:buBlip>
                <a:blip r:embed="rId4"/>
              </a:buBlip>
              <a:defRPr sz="1800">
                <a:uFill>
                  <a:solidFill>
                    <a:srgbClr val="000000"/>
                  </a:solidFill>
                </a:uFill>
                <a:latin typeface="Verdana"/>
                <a:ea typeface="Verdana"/>
                <a:cs typeface="Verdana"/>
                <a:sym typeface="Verdana"/>
              </a:defRPr>
            </a:lvl3pPr>
            <a:lvl4pPr marL="1717039" marR="57799" indent="-304800" defTabSz="1300480">
              <a:spcBef>
                <a:spcPts val="400"/>
              </a:spcBef>
              <a:buSzPct val="65000"/>
              <a:buBlip>
                <a:blip r:embed="rId4"/>
              </a:buBlip>
              <a:defRPr sz="1600">
                <a:uFill>
                  <a:solidFill>
                    <a:srgbClr val="000000"/>
                  </a:solidFill>
                </a:uFill>
                <a:latin typeface="Verdana"/>
                <a:ea typeface="Verdana"/>
                <a:cs typeface="Verdana"/>
                <a:sym typeface="Verdana"/>
              </a:defRPr>
            </a:lvl4pPr>
            <a:lvl5pPr marL="2174239" marR="57799" indent="-304800" defTabSz="1300480">
              <a:spcBef>
                <a:spcPts val="400"/>
              </a:spcBef>
              <a:buSzPct val="65000"/>
              <a:buBlip>
                <a:blip r:embed="rId4"/>
              </a:buBlip>
              <a:defRPr sz="1600">
                <a:uFill>
                  <a:solidFill>
                    <a:srgbClr val="000000"/>
                  </a:solidFill>
                </a:uFill>
                <a:latin typeface="Verdana"/>
                <a:ea typeface="Verdana"/>
                <a:cs typeface="Verdana"/>
                <a:sym typeface="Verdana"/>
              </a:defRPr>
            </a:lvl5pPr>
          </a:lstStyle>
          <a:p>
            <a:r>
              <a:t>Body Level One</a:t>
            </a:r>
          </a:p>
          <a:p>
            <a:pPr lvl="1"/>
            <a:r>
              <a:t>Body Level Two</a:t>
            </a:r>
          </a:p>
          <a:p>
            <a:pPr lvl="2"/>
            <a:r>
              <a:t>Body Level Three</a:t>
            </a:r>
          </a:p>
          <a:p>
            <a:pPr lvl="3"/>
            <a:r>
              <a:t>Body Level Four</a:t>
            </a:r>
          </a:p>
          <a:p>
            <a:pPr lvl="4"/>
            <a:r>
              <a:t>Body Level Five</a:t>
            </a:r>
          </a:p>
        </p:txBody>
      </p:sp>
      <p:sp>
        <p:nvSpPr>
          <p:cNvPr id="128" name="Slide Number"/>
          <p:cNvSpPr txBox="1">
            <a:spLocks noGrp="1"/>
          </p:cNvSpPr>
          <p:nvPr>
            <p:ph type="sldNum" sz="quarter" idx="2"/>
          </p:nvPr>
        </p:nvSpPr>
        <p:spPr>
          <a:xfrm>
            <a:off x="10481874" y="9103359"/>
            <a:ext cx="385799" cy="401488"/>
          </a:xfrm>
          <a:prstGeom prst="rect">
            <a:avLst/>
          </a:prstGeom>
        </p:spPr>
        <p:txBody>
          <a:bodyPr lIns="72248" tIns="72248" rIns="72248" bIns="72248"/>
          <a:lstStyle>
            <a:lvl1pPr defTabSz="650240">
              <a:defRPr>
                <a:uFill>
                  <a:solidFill>
                    <a:srgbClr val="000000"/>
                  </a:solidFill>
                </a:uFill>
                <a:latin typeface="Times New Roman"/>
                <a:ea typeface="Times New Roman"/>
                <a:cs typeface="Times New Roman"/>
                <a:sym typeface="Times New Roman"/>
              </a:defRPr>
            </a:lvl1p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Title &amp; Bullets copy">
    <p:spTree>
      <p:nvGrpSpPr>
        <p:cNvPr id="1" name=""/>
        <p:cNvGrpSpPr/>
        <p:nvPr/>
      </p:nvGrpSpPr>
      <p:grpSpPr>
        <a:xfrm>
          <a:off x="0" y="0"/>
          <a:ext cx="0" cy="0"/>
          <a:chOff x="0" y="0"/>
          <a:chExt cx="0" cy="0"/>
        </a:xfrm>
      </p:grpSpPr>
      <p:sp>
        <p:nvSpPr>
          <p:cNvPr id="135" name="Title Text"/>
          <p:cNvSpPr txBox="1">
            <a:spLocks noGrp="1"/>
          </p:cNvSpPr>
          <p:nvPr>
            <p:ph type="title"/>
          </p:nvPr>
        </p:nvSpPr>
        <p:spPr>
          <a:xfrm>
            <a:off x="977900" y="546100"/>
            <a:ext cx="11049000" cy="2273300"/>
          </a:xfrm>
          <a:prstGeom prst="rect">
            <a:avLst/>
          </a:prstGeom>
        </p:spPr>
        <p:txBody>
          <a:bodyPr>
            <a:noAutofit/>
          </a:bodyPr>
          <a:lstStyle>
            <a:lvl1pPr marL="57799" marR="57799" defTabSz="1295400">
              <a:defRPr sz="6200">
                <a:uFill>
                  <a:solidFill>
                    <a:srgbClr val="000000"/>
                  </a:solidFill>
                </a:uFill>
                <a:latin typeface="Arial"/>
                <a:ea typeface="Arial"/>
                <a:cs typeface="Arial"/>
                <a:sym typeface="Arial"/>
              </a:defRPr>
            </a:lvl1pPr>
          </a:lstStyle>
          <a:p>
            <a:r>
              <a:t>Title Text</a:t>
            </a:r>
          </a:p>
        </p:txBody>
      </p:sp>
      <p:sp>
        <p:nvSpPr>
          <p:cNvPr id="136" name="Body Level One…"/>
          <p:cNvSpPr txBox="1">
            <a:spLocks noGrp="1"/>
          </p:cNvSpPr>
          <p:nvPr>
            <p:ph type="body" idx="1"/>
          </p:nvPr>
        </p:nvSpPr>
        <p:spPr>
          <a:xfrm>
            <a:off x="977900" y="2819400"/>
            <a:ext cx="11049000" cy="6934200"/>
          </a:xfrm>
          <a:prstGeom prst="rect">
            <a:avLst/>
          </a:prstGeom>
        </p:spPr>
        <p:txBody>
          <a:bodyPr anchor="t">
            <a:noAutofit/>
          </a:bodyPr>
          <a:lstStyle>
            <a:lvl1pPr marL="383540" marR="57799" indent="-342900" defTabSz="1295400">
              <a:spcBef>
                <a:spcPts val="1000"/>
              </a:spcBef>
              <a:buSzPct val="100000"/>
              <a:defRPr sz="4400">
                <a:uFill>
                  <a:solidFill>
                    <a:srgbClr val="000000"/>
                  </a:solidFill>
                </a:uFill>
                <a:latin typeface="Arial"/>
                <a:ea typeface="Arial"/>
                <a:cs typeface="Arial"/>
                <a:sym typeface="Arial"/>
              </a:defRPr>
            </a:lvl1pPr>
            <a:lvl2pPr marL="783590" marR="57799" indent="-285750" defTabSz="1295400">
              <a:spcBef>
                <a:spcPts val="900"/>
              </a:spcBef>
              <a:buSzPct val="100000"/>
              <a:buChar char="–"/>
              <a:defRPr sz="3800">
                <a:uFill>
                  <a:solidFill>
                    <a:srgbClr val="000000"/>
                  </a:solidFill>
                </a:uFill>
                <a:latin typeface="Arial"/>
                <a:ea typeface="Arial"/>
                <a:cs typeface="Arial"/>
                <a:sym typeface="Arial"/>
              </a:defRPr>
            </a:lvl2pPr>
            <a:lvl3pPr marL="1183639" marR="57799" indent="-228600" defTabSz="1295400">
              <a:spcBef>
                <a:spcPts val="700"/>
              </a:spcBef>
              <a:buSzPct val="100000"/>
              <a:defRPr sz="3400">
                <a:uFill>
                  <a:solidFill>
                    <a:srgbClr val="000000"/>
                  </a:solidFill>
                </a:uFill>
                <a:latin typeface="Arial"/>
                <a:ea typeface="Arial"/>
                <a:cs typeface="Arial"/>
                <a:sym typeface="Arial"/>
              </a:defRPr>
            </a:lvl3pPr>
            <a:lvl4pPr marL="1640839" marR="57799" indent="-228600" defTabSz="1295400">
              <a:spcBef>
                <a:spcPts val="600"/>
              </a:spcBef>
              <a:buSzPct val="100000"/>
              <a:buChar char="–"/>
              <a:defRPr sz="2800">
                <a:uFill>
                  <a:solidFill>
                    <a:srgbClr val="000000"/>
                  </a:solidFill>
                </a:uFill>
                <a:latin typeface="Arial"/>
                <a:ea typeface="Arial"/>
                <a:cs typeface="Arial"/>
                <a:sym typeface="Arial"/>
              </a:defRPr>
            </a:lvl4pPr>
            <a:lvl5pPr marL="2098039" marR="57799" indent="-228600" defTabSz="1295400">
              <a:spcBef>
                <a:spcPts val="600"/>
              </a:spcBef>
              <a:buSzPct val="100000"/>
              <a:buChar char="»"/>
              <a:defRPr sz="2800">
                <a:uFill>
                  <a:solidFill>
                    <a:srgbClr val="000000"/>
                  </a:solidFill>
                </a:uFill>
                <a:latin typeface="Arial"/>
                <a:ea typeface="Arial"/>
                <a:cs typeface="Arial"/>
                <a:sym typeface="Arial"/>
              </a:defRPr>
            </a:lvl5pPr>
          </a:lstStyle>
          <a:p>
            <a:r>
              <a:t>Body Level One</a:t>
            </a:r>
          </a:p>
          <a:p>
            <a:pPr lvl="1"/>
            <a:r>
              <a:t>Body Level Two</a:t>
            </a:r>
          </a:p>
          <a:p>
            <a:pPr lvl="2"/>
            <a:r>
              <a:t>Body Level Three</a:t>
            </a:r>
          </a:p>
          <a:p>
            <a:pPr lvl="3"/>
            <a:r>
              <a:t>Body Level Four</a:t>
            </a:r>
          </a:p>
          <a:p>
            <a:pPr lvl="4"/>
            <a:r>
              <a:t>Body Level Five</a:t>
            </a:r>
          </a:p>
        </p:txBody>
      </p:sp>
      <p:sp>
        <p:nvSpPr>
          <p:cNvPr id="137" name="Slide Number"/>
          <p:cNvSpPr txBox="1">
            <a:spLocks noGrp="1"/>
          </p:cNvSpPr>
          <p:nvPr>
            <p:ph type="sldNum" sz="quarter" idx="2"/>
          </p:nvPr>
        </p:nvSpPr>
        <p:spPr>
          <a:xfrm>
            <a:off x="10490487" y="8890000"/>
            <a:ext cx="368574" cy="360822"/>
          </a:xfrm>
          <a:prstGeom prst="rect">
            <a:avLst/>
          </a:prstGeom>
        </p:spPr>
        <p:txBody>
          <a:bodyPr/>
          <a:lstStyle>
            <a:lvl1pPr defTabSz="647700">
              <a:defRPr>
                <a:uFill>
                  <a:solidFill>
                    <a:srgbClr val="000000"/>
                  </a:solidFill>
                </a:uFill>
                <a:latin typeface="Arial"/>
                <a:ea typeface="Arial"/>
                <a:cs typeface="Arial"/>
                <a:sym typeface="Arial"/>
              </a:defRPr>
            </a:lvl1p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44" name="–Johnny Appleseed"/>
          <p:cNvSpPr txBox="1">
            <a:spLocks noGrp="1"/>
          </p:cNvSpPr>
          <p:nvPr>
            <p:ph type="body" sz="quarter" idx="21"/>
          </p:nvPr>
        </p:nvSpPr>
        <p:spPr>
          <a:xfrm>
            <a:off x="4833937" y="8947546"/>
            <a:ext cx="14716126" cy="660798"/>
          </a:xfrm>
          <a:prstGeom prst="rect">
            <a:avLst/>
          </a:prstGeom>
        </p:spPr>
        <p:txBody>
          <a:bodyPr lIns="71437" tIns="71437" rIns="71437" bIns="71437" anchor="t">
            <a:spAutoFit/>
          </a:bodyPr>
          <a:lstStyle>
            <a:lvl1pPr marL="0" indent="0" algn="ctr" defTabSz="821531">
              <a:spcBef>
                <a:spcPts val="0"/>
              </a:spcBef>
              <a:buSzTx/>
              <a:buNone/>
              <a:defRPr sz="3200">
                <a:latin typeface="Helvetica"/>
                <a:ea typeface="Helvetica"/>
                <a:cs typeface="Helvetica"/>
                <a:sym typeface="Helvetica"/>
              </a:defRPr>
            </a:lvl1pPr>
          </a:lstStyle>
          <a:p>
            <a:r>
              <a:t>–Johnny Appleseed</a:t>
            </a:r>
          </a:p>
        </p:txBody>
      </p:sp>
      <p:sp>
        <p:nvSpPr>
          <p:cNvPr id="145" name="“Type a quote here.”"/>
          <p:cNvSpPr txBox="1">
            <a:spLocks noGrp="1"/>
          </p:cNvSpPr>
          <p:nvPr>
            <p:ph type="body" sz="quarter" idx="22"/>
          </p:nvPr>
        </p:nvSpPr>
        <p:spPr>
          <a:xfrm>
            <a:off x="4833937" y="6000353"/>
            <a:ext cx="14716126" cy="965201"/>
          </a:xfrm>
          <a:prstGeom prst="rect">
            <a:avLst/>
          </a:prstGeom>
        </p:spPr>
        <p:txBody>
          <a:bodyPr lIns="71437" tIns="71437" rIns="71437" bIns="71437">
            <a:spAutoFit/>
          </a:bodyPr>
          <a:lstStyle>
            <a:lvl1pPr marL="0" indent="0" algn="ctr" defTabSz="821531">
              <a:spcBef>
                <a:spcPts val="0"/>
              </a:spcBef>
              <a:buSzTx/>
              <a:buNone/>
              <a:defRPr sz="5200"/>
            </a:lvl1pPr>
          </a:lstStyle>
          <a:p>
            <a:r>
              <a:t>“Type a quote here.” </a:t>
            </a:r>
          </a:p>
        </p:txBody>
      </p:sp>
      <p:sp>
        <p:nvSpPr>
          <p:cNvPr id="146" name="Slide Number"/>
          <p:cNvSpPr txBox="1">
            <a:spLocks noGrp="1"/>
          </p:cNvSpPr>
          <p:nvPr>
            <p:ph type="sldNum" sz="quarter" idx="2"/>
          </p:nvPr>
        </p:nvSpPr>
        <p:spPr>
          <a:xfrm>
            <a:off x="11935814" y="13010554"/>
            <a:ext cx="494513" cy="511176"/>
          </a:xfrm>
          <a:prstGeom prst="rect">
            <a:avLst/>
          </a:prstGeom>
        </p:spPr>
        <p:txBody>
          <a:bodyPr lIns="71437" tIns="71437" rIns="71437" bIns="71437"/>
          <a:lstStyle>
            <a:lvl1pPr defTabSz="821531">
              <a:defRPr sz="2400"/>
            </a:lvl1p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153" name="Title Text"/>
          <p:cNvSpPr txBox="1">
            <a:spLocks noGrp="1"/>
          </p:cNvSpPr>
          <p:nvPr>
            <p:ph type="title"/>
          </p:nvPr>
        </p:nvSpPr>
        <p:spPr>
          <a:xfrm>
            <a:off x="2339974" y="1409699"/>
            <a:ext cx="8324852" cy="1619251"/>
          </a:xfrm>
          <a:prstGeom prst="rect">
            <a:avLst/>
          </a:prstGeom>
        </p:spPr>
        <p:txBody>
          <a:bodyPr lIns="38100" tIns="38100" rIns="38100" bIns="38100"/>
          <a:lstStyle>
            <a:lvl1pPr>
              <a:defRPr sz="7800">
                <a:latin typeface="Helvetica Neue Medium"/>
                <a:ea typeface="Helvetica Neue Medium"/>
                <a:cs typeface="Helvetica Neue Medium"/>
                <a:sym typeface="Helvetica Neue Medium"/>
              </a:defRPr>
            </a:lvl1pPr>
          </a:lstStyle>
          <a:p>
            <a:r>
              <a:t>Title Text</a:t>
            </a:r>
          </a:p>
        </p:txBody>
      </p:sp>
      <p:sp>
        <p:nvSpPr>
          <p:cNvPr id="154" name="Slide Number"/>
          <p:cNvSpPr txBox="1">
            <a:spLocks noGrp="1"/>
          </p:cNvSpPr>
          <p:nvPr>
            <p:ph type="sldNum" sz="quarter" idx="2"/>
          </p:nvPr>
        </p:nvSpPr>
        <p:spPr>
          <a:xfrm>
            <a:off x="12262053" y="9105900"/>
            <a:ext cx="286614" cy="286943"/>
          </a:xfrm>
          <a:prstGeom prst="rect">
            <a:avLst/>
          </a:prstGeom>
        </p:spPr>
        <p:txBody>
          <a:bodyPr lIns="38100" tIns="38100" rIns="38100" bIns="38100"/>
          <a:lstStyle>
            <a:lvl1pPr>
              <a:defRPr sz="1400">
                <a:latin typeface="Helvetica Neue Light"/>
                <a:ea typeface="Helvetica Neue Light"/>
                <a:cs typeface="Helvetica Neue Light"/>
                <a:sym typeface="Helvetica Neue Light"/>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952500" y="444500"/>
            <a:ext cx="11099800" cy="2159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952500" y="2603500"/>
            <a:ext cx="11099800" cy="6286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6311798" y="9251950"/>
            <a:ext cx="368504" cy="381000"/>
          </a:xfrm>
          <a:prstGeom prst="rect">
            <a:avLst/>
          </a:prstGeom>
          <a:ln w="12700">
            <a:miter lim="400000"/>
          </a:ln>
        </p:spPr>
        <p:txBody>
          <a:bodyPr wrap="none" lIns="50800" tIns="50800" rIns="50800" bIns="50800">
            <a:spAutoFit/>
          </a:bodyPr>
          <a:lstStyle>
            <a:lvl1pPr>
              <a:defRPr sz="18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Lst>
  <p:transition spd="med"/>
  <p:txStyles>
    <p:titleStyle>
      <a:lvl1pPr marL="0" marR="0" indent="0" algn="ctr" defTabSz="584200" rtl="0" latinLnBrk="0">
        <a:lnSpc>
          <a:spcPct val="100000"/>
        </a:lnSpc>
        <a:spcBef>
          <a:spcPts val="0"/>
        </a:spcBef>
        <a:spcAft>
          <a:spcPts val="0"/>
        </a:spcAft>
        <a:buClrTx/>
        <a:buSzTx/>
        <a:buFontTx/>
        <a:buNone/>
        <a:tabLst/>
        <a:defRPr sz="8000" b="0" i="0" u="none" strike="noStrike" cap="none" spc="0" baseline="0">
          <a:solidFill>
            <a:srgbClr val="000000"/>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sz="8000" b="0" i="0" u="none" strike="noStrike" cap="none" spc="0" baseline="0">
          <a:solidFill>
            <a:srgbClr val="000000"/>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sz="8000" b="0" i="0" u="none" strike="noStrike" cap="none" spc="0" baseline="0">
          <a:solidFill>
            <a:srgbClr val="000000"/>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sz="8000" b="0" i="0" u="none" strike="noStrike" cap="none" spc="0" baseline="0">
          <a:solidFill>
            <a:srgbClr val="000000"/>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sz="8000" b="0" i="0" u="none" strike="noStrike" cap="none" spc="0" baseline="0">
          <a:solidFill>
            <a:srgbClr val="000000"/>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sz="8000" b="0" i="0" u="none" strike="noStrike" cap="none" spc="0" baseline="0">
          <a:solidFill>
            <a:srgbClr val="000000"/>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sz="8000" b="0" i="0" u="none" strike="noStrike" cap="none" spc="0" baseline="0">
          <a:solidFill>
            <a:srgbClr val="000000"/>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sz="8000" b="0" i="0" u="none" strike="noStrike" cap="none" spc="0" baseline="0">
          <a:solidFill>
            <a:srgbClr val="000000"/>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sz="8000" b="0" i="0" u="none" strike="noStrike" cap="none" spc="0" baseline="0">
          <a:solidFill>
            <a:srgbClr val="000000"/>
          </a:solidFill>
          <a:uFillTx/>
          <a:latin typeface="+mn-lt"/>
          <a:ea typeface="+mn-ea"/>
          <a:cs typeface="+mn-cs"/>
          <a:sym typeface="Helvetica Light"/>
        </a:defRPr>
      </a:lvl9pPr>
    </p:titleStyle>
    <p:bodyStyle>
      <a:lvl1pPr marL="444500" marR="0" indent="-444500" algn="l" defTabSz="584200" rtl="0" latinLnBrk="0">
        <a:lnSpc>
          <a:spcPct val="100000"/>
        </a:lnSpc>
        <a:spcBef>
          <a:spcPts val="4200"/>
        </a:spcBef>
        <a:spcAft>
          <a:spcPts val="0"/>
        </a:spcAft>
        <a:buClrTx/>
        <a:buSzPct val="75000"/>
        <a:buFontTx/>
        <a:buChar char="•"/>
        <a:tabLst/>
        <a:defRPr sz="3600" b="0" i="0" u="none" strike="noStrike" cap="none" spc="0" baseline="0">
          <a:solidFill>
            <a:srgbClr val="000000"/>
          </a:solidFill>
          <a:uFillTx/>
          <a:latin typeface="+mn-lt"/>
          <a:ea typeface="+mn-ea"/>
          <a:cs typeface="+mn-cs"/>
          <a:sym typeface="Helvetica Light"/>
        </a:defRPr>
      </a:lvl1pPr>
      <a:lvl2pPr marL="889000" marR="0" indent="-444500" algn="l" defTabSz="584200" rtl="0" latinLnBrk="0">
        <a:lnSpc>
          <a:spcPct val="100000"/>
        </a:lnSpc>
        <a:spcBef>
          <a:spcPts val="4200"/>
        </a:spcBef>
        <a:spcAft>
          <a:spcPts val="0"/>
        </a:spcAft>
        <a:buClrTx/>
        <a:buSzPct val="75000"/>
        <a:buFontTx/>
        <a:buChar char="•"/>
        <a:tabLst/>
        <a:defRPr sz="3600" b="0" i="0" u="none" strike="noStrike" cap="none" spc="0" baseline="0">
          <a:solidFill>
            <a:srgbClr val="000000"/>
          </a:solidFill>
          <a:uFillTx/>
          <a:latin typeface="+mn-lt"/>
          <a:ea typeface="+mn-ea"/>
          <a:cs typeface="+mn-cs"/>
          <a:sym typeface="Helvetica Light"/>
        </a:defRPr>
      </a:lvl2pPr>
      <a:lvl3pPr marL="1333500" marR="0" indent="-444500" algn="l" defTabSz="584200" rtl="0" latinLnBrk="0">
        <a:lnSpc>
          <a:spcPct val="100000"/>
        </a:lnSpc>
        <a:spcBef>
          <a:spcPts val="4200"/>
        </a:spcBef>
        <a:spcAft>
          <a:spcPts val="0"/>
        </a:spcAft>
        <a:buClrTx/>
        <a:buSzPct val="75000"/>
        <a:buFontTx/>
        <a:buChar char="•"/>
        <a:tabLst/>
        <a:defRPr sz="3600" b="0" i="0" u="none" strike="noStrike" cap="none" spc="0" baseline="0">
          <a:solidFill>
            <a:srgbClr val="000000"/>
          </a:solidFill>
          <a:uFillTx/>
          <a:latin typeface="+mn-lt"/>
          <a:ea typeface="+mn-ea"/>
          <a:cs typeface="+mn-cs"/>
          <a:sym typeface="Helvetica Light"/>
        </a:defRPr>
      </a:lvl3pPr>
      <a:lvl4pPr marL="1778000" marR="0" indent="-444500" algn="l" defTabSz="584200" rtl="0" latinLnBrk="0">
        <a:lnSpc>
          <a:spcPct val="100000"/>
        </a:lnSpc>
        <a:spcBef>
          <a:spcPts val="4200"/>
        </a:spcBef>
        <a:spcAft>
          <a:spcPts val="0"/>
        </a:spcAft>
        <a:buClrTx/>
        <a:buSzPct val="75000"/>
        <a:buFontTx/>
        <a:buChar char="•"/>
        <a:tabLst/>
        <a:defRPr sz="3600" b="0" i="0" u="none" strike="noStrike" cap="none" spc="0" baseline="0">
          <a:solidFill>
            <a:srgbClr val="000000"/>
          </a:solidFill>
          <a:uFillTx/>
          <a:latin typeface="+mn-lt"/>
          <a:ea typeface="+mn-ea"/>
          <a:cs typeface="+mn-cs"/>
          <a:sym typeface="Helvetica Light"/>
        </a:defRPr>
      </a:lvl4pPr>
      <a:lvl5pPr marL="2222500" marR="0" indent="-444500" algn="l" defTabSz="584200" rtl="0" latinLnBrk="0">
        <a:lnSpc>
          <a:spcPct val="100000"/>
        </a:lnSpc>
        <a:spcBef>
          <a:spcPts val="4200"/>
        </a:spcBef>
        <a:spcAft>
          <a:spcPts val="0"/>
        </a:spcAft>
        <a:buClrTx/>
        <a:buSzPct val="75000"/>
        <a:buFontTx/>
        <a:buChar char="•"/>
        <a:tabLst/>
        <a:defRPr sz="3600" b="0" i="0" u="none" strike="noStrike" cap="none" spc="0" baseline="0">
          <a:solidFill>
            <a:srgbClr val="000000"/>
          </a:solidFill>
          <a:uFillTx/>
          <a:latin typeface="+mn-lt"/>
          <a:ea typeface="+mn-ea"/>
          <a:cs typeface="+mn-cs"/>
          <a:sym typeface="Helvetica Light"/>
        </a:defRPr>
      </a:lvl5pPr>
      <a:lvl6pPr marL="2667000" marR="0" indent="-444500" algn="l" defTabSz="584200" rtl="0" latinLnBrk="0">
        <a:lnSpc>
          <a:spcPct val="100000"/>
        </a:lnSpc>
        <a:spcBef>
          <a:spcPts val="4200"/>
        </a:spcBef>
        <a:spcAft>
          <a:spcPts val="0"/>
        </a:spcAft>
        <a:buClrTx/>
        <a:buSzPct val="75000"/>
        <a:buFontTx/>
        <a:buChar char="•"/>
        <a:tabLst/>
        <a:defRPr sz="3600" b="0" i="0" u="none" strike="noStrike" cap="none" spc="0" baseline="0">
          <a:solidFill>
            <a:srgbClr val="000000"/>
          </a:solidFill>
          <a:uFillTx/>
          <a:latin typeface="+mn-lt"/>
          <a:ea typeface="+mn-ea"/>
          <a:cs typeface="+mn-cs"/>
          <a:sym typeface="Helvetica Light"/>
        </a:defRPr>
      </a:lvl6pPr>
      <a:lvl7pPr marL="3111500" marR="0" indent="-444500" algn="l" defTabSz="584200" rtl="0" latinLnBrk="0">
        <a:lnSpc>
          <a:spcPct val="100000"/>
        </a:lnSpc>
        <a:spcBef>
          <a:spcPts val="4200"/>
        </a:spcBef>
        <a:spcAft>
          <a:spcPts val="0"/>
        </a:spcAft>
        <a:buClrTx/>
        <a:buSzPct val="75000"/>
        <a:buFontTx/>
        <a:buChar char="•"/>
        <a:tabLst/>
        <a:defRPr sz="3600" b="0" i="0" u="none" strike="noStrike" cap="none" spc="0" baseline="0">
          <a:solidFill>
            <a:srgbClr val="000000"/>
          </a:solidFill>
          <a:uFillTx/>
          <a:latin typeface="+mn-lt"/>
          <a:ea typeface="+mn-ea"/>
          <a:cs typeface="+mn-cs"/>
          <a:sym typeface="Helvetica Light"/>
        </a:defRPr>
      </a:lvl7pPr>
      <a:lvl8pPr marL="3556000" marR="0" indent="-444500" algn="l" defTabSz="584200" rtl="0" latinLnBrk="0">
        <a:lnSpc>
          <a:spcPct val="100000"/>
        </a:lnSpc>
        <a:spcBef>
          <a:spcPts val="4200"/>
        </a:spcBef>
        <a:spcAft>
          <a:spcPts val="0"/>
        </a:spcAft>
        <a:buClrTx/>
        <a:buSzPct val="75000"/>
        <a:buFontTx/>
        <a:buChar char="•"/>
        <a:tabLst/>
        <a:defRPr sz="3600" b="0" i="0" u="none" strike="noStrike" cap="none" spc="0" baseline="0">
          <a:solidFill>
            <a:srgbClr val="000000"/>
          </a:solidFill>
          <a:uFillTx/>
          <a:latin typeface="+mn-lt"/>
          <a:ea typeface="+mn-ea"/>
          <a:cs typeface="+mn-cs"/>
          <a:sym typeface="Helvetica Light"/>
        </a:defRPr>
      </a:lvl8pPr>
      <a:lvl9pPr marL="4000500" marR="0" indent="-444500" algn="l" defTabSz="584200" rtl="0" latinLnBrk="0">
        <a:lnSpc>
          <a:spcPct val="100000"/>
        </a:lnSpc>
        <a:spcBef>
          <a:spcPts val="4200"/>
        </a:spcBef>
        <a:spcAft>
          <a:spcPts val="0"/>
        </a:spcAft>
        <a:buClrTx/>
        <a:buSzPct val="75000"/>
        <a:buFontTx/>
        <a:buChar char="•"/>
        <a:tabLst/>
        <a:defRPr sz="3600" b="0" i="0" u="none" strike="noStrike" cap="none" spc="0" baseline="0">
          <a:solidFill>
            <a:srgbClr val="000000"/>
          </a:solidFill>
          <a:uFillTx/>
          <a:latin typeface="+mn-lt"/>
          <a:ea typeface="+mn-ea"/>
          <a:cs typeface="+mn-cs"/>
          <a:sym typeface="Helvetica Light"/>
        </a:defRPr>
      </a:lvl9pPr>
    </p:bodyStyle>
    <p:otherStyle>
      <a:lvl1pPr marL="0" marR="0" indent="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Ligh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media" Target="../media/media2.mp4"/><Relationship Id="rId7" Type="http://schemas.openxmlformats.org/officeDocument/2006/relationships/image" Target="../media/image9.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png"/><Relationship Id="rId5" Type="http://schemas.openxmlformats.org/officeDocument/2006/relationships/slideLayout" Target="../slideLayouts/slideLayout12.xml"/><Relationship Id="rId4" Type="http://schemas.openxmlformats.org/officeDocument/2006/relationships/video" Target="../media/media2.mp4"/><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microsoft.com/office/2007/relationships/media" Target="../media/media4.mp4"/><Relationship Id="rId7" Type="http://schemas.openxmlformats.org/officeDocument/2006/relationships/image" Target="../media/image13.png"/><Relationship Id="rId12" Type="http://schemas.openxmlformats.org/officeDocument/2006/relationships/image" Target="../media/image16.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2.png"/><Relationship Id="rId11" Type="http://schemas.openxmlformats.org/officeDocument/2006/relationships/image" Target="../media/image15.png"/><Relationship Id="rId5" Type="http://schemas.openxmlformats.org/officeDocument/2006/relationships/slideLayout" Target="../slideLayouts/slideLayout12.xml"/><Relationship Id="rId10" Type="http://schemas.openxmlformats.org/officeDocument/2006/relationships/image" Target="../media/image9.png"/><Relationship Id="rId4" Type="http://schemas.openxmlformats.org/officeDocument/2006/relationships/video" Target="../media/media4.mp4"/><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9.png"/><Relationship Id="rId3" Type="http://schemas.openxmlformats.org/officeDocument/2006/relationships/image" Target="../media/image19.jpeg"/><Relationship Id="rId7" Type="http://schemas.openxmlformats.org/officeDocument/2006/relationships/image" Target="../media/image23.png"/><Relationship Id="rId12" Type="http://schemas.openxmlformats.org/officeDocument/2006/relationships/image" Target="../media/image28.png"/><Relationship Id="rId2" Type="http://schemas.openxmlformats.org/officeDocument/2006/relationships/notesSlide" Target="../notesSlides/notesSlide1.xml"/><Relationship Id="rId16" Type="http://schemas.openxmlformats.org/officeDocument/2006/relationships/image" Target="../media/image32.png"/><Relationship Id="rId1" Type="http://schemas.openxmlformats.org/officeDocument/2006/relationships/slideLayout" Target="../slideLayouts/slideLayout12.xml"/><Relationship Id="rId6" Type="http://schemas.openxmlformats.org/officeDocument/2006/relationships/image" Target="../media/image22.png"/><Relationship Id="rId11" Type="http://schemas.openxmlformats.org/officeDocument/2006/relationships/image" Target="../media/image27.png"/><Relationship Id="rId5" Type="http://schemas.openxmlformats.org/officeDocument/2006/relationships/image" Target="../media/image21.png"/><Relationship Id="rId15" Type="http://schemas.openxmlformats.org/officeDocument/2006/relationships/image" Target="../media/image3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 Id="rId14" Type="http://schemas.openxmlformats.org/officeDocument/2006/relationships/image" Target="../media/image30.png"/></Relationships>
</file>

<file path=ppt/slides/_rels/slide9.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png"/><Relationship Id="rId1" Type="http://schemas.openxmlformats.org/officeDocument/2006/relationships/slideLayout" Target="../slideLayouts/slideLayout1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 Id="rId9" Type="http://schemas.openxmlformats.org/officeDocument/2006/relationships/image" Target="../media/image40.png"/></Relationships>
</file>

<file path=ppt/slides/_rels/slide10.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png"/><Relationship Id="rId1" Type="http://schemas.openxmlformats.org/officeDocument/2006/relationships/slideLayout" Target="../slideLayouts/slideLayout1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1.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png"/><Relationship Id="rId1" Type="http://schemas.openxmlformats.org/officeDocument/2006/relationships/slideLayout" Target="../slideLayouts/slideLayout1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 Id="rId9" Type="http://schemas.openxmlformats.org/officeDocument/2006/relationships/image" Target="../media/image42.png"/></Relationships>
</file>

<file path=ppt/slides/_rels/slide12.xml.rels><?xml version="1.0" encoding="UTF-8" standalone="yes"?>
<Relationships xmlns="http://schemas.openxmlformats.org/package/2006/relationships"><Relationship Id="rId8" Type="http://schemas.openxmlformats.org/officeDocument/2006/relationships/image" Target="../media/image59.png"/><Relationship Id="rId13" Type="http://schemas.openxmlformats.org/officeDocument/2006/relationships/image" Target="../media/image64.png"/><Relationship Id="rId3" Type="http://schemas.openxmlformats.org/officeDocument/2006/relationships/image" Target="../media/image54.png"/><Relationship Id="rId7" Type="http://schemas.openxmlformats.org/officeDocument/2006/relationships/image" Target="../media/image58.png"/><Relationship Id="rId12" Type="http://schemas.openxmlformats.org/officeDocument/2006/relationships/image" Target="../media/image63.png"/><Relationship Id="rId2" Type="http://schemas.openxmlformats.org/officeDocument/2006/relationships/notesSlide" Target="../notesSlides/notesSlide2.xml"/><Relationship Id="rId16" Type="http://schemas.openxmlformats.org/officeDocument/2006/relationships/image" Target="../media/image67.png"/><Relationship Id="rId1" Type="http://schemas.openxmlformats.org/officeDocument/2006/relationships/slideLayout" Target="../slideLayouts/slideLayout12.xml"/><Relationship Id="rId6" Type="http://schemas.openxmlformats.org/officeDocument/2006/relationships/image" Target="../media/image57.png"/><Relationship Id="rId11" Type="http://schemas.openxmlformats.org/officeDocument/2006/relationships/image" Target="../media/image62.png"/><Relationship Id="rId5" Type="http://schemas.openxmlformats.org/officeDocument/2006/relationships/image" Target="../media/image56.png"/><Relationship Id="rId15" Type="http://schemas.openxmlformats.org/officeDocument/2006/relationships/image" Target="../media/image66.png"/><Relationship Id="rId10" Type="http://schemas.openxmlformats.org/officeDocument/2006/relationships/image" Target="../media/image61.png"/><Relationship Id="rId4" Type="http://schemas.openxmlformats.org/officeDocument/2006/relationships/image" Target="../media/image55.png"/><Relationship Id="rId9" Type="http://schemas.openxmlformats.org/officeDocument/2006/relationships/image" Target="../media/image60.png"/><Relationship Id="rId14" Type="http://schemas.openxmlformats.org/officeDocument/2006/relationships/image" Target="../media/image65.png"/></Relationships>
</file>

<file path=ppt/slides/_rels/slide13.xml.rels><?xml version="1.0" encoding="UTF-8" standalone="yes"?>
<Relationships xmlns="http://schemas.openxmlformats.org/package/2006/relationships"><Relationship Id="rId8" Type="http://schemas.openxmlformats.org/officeDocument/2006/relationships/image" Target="../media/image69.png"/><Relationship Id="rId3" Type="http://schemas.microsoft.com/office/2007/relationships/media" Target="../media/media6.mp4"/><Relationship Id="rId7" Type="http://schemas.openxmlformats.org/officeDocument/2006/relationships/image" Target="../media/image68.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notesSlide" Target="../notesSlides/notesSlide3.xml"/><Relationship Id="rId5" Type="http://schemas.openxmlformats.org/officeDocument/2006/relationships/slideLayout" Target="../slideLayouts/slideLayout9.xml"/><Relationship Id="rId4" Type="http://schemas.openxmlformats.org/officeDocument/2006/relationships/video" Target="../media/media6.mp4"/><Relationship Id="rId9" Type="http://schemas.openxmlformats.org/officeDocument/2006/relationships/image" Target="../media/image70.png"/></Relationships>
</file>

<file path=ppt/slides/_rels/slide14.xml.rels><?xml version="1.0" encoding="UTF-8" standalone="yes"?>
<Relationships xmlns="http://schemas.openxmlformats.org/package/2006/relationships"><Relationship Id="rId8" Type="http://schemas.openxmlformats.org/officeDocument/2006/relationships/image" Target="../media/image73.png"/><Relationship Id="rId3" Type="http://schemas.microsoft.com/office/2007/relationships/media" Target="../media/media8.mp4"/><Relationship Id="rId7" Type="http://schemas.openxmlformats.org/officeDocument/2006/relationships/image" Target="../media/image72.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71.png"/><Relationship Id="rId5" Type="http://schemas.openxmlformats.org/officeDocument/2006/relationships/slideLayout" Target="../slideLayouts/slideLayout12.xml"/><Relationship Id="rId10" Type="http://schemas.openxmlformats.org/officeDocument/2006/relationships/image" Target="../media/image75.png"/><Relationship Id="rId4" Type="http://schemas.openxmlformats.org/officeDocument/2006/relationships/video" Target="../media/media8.mp4"/><Relationship Id="rId9" Type="http://schemas.openxmlformats.org/officeDocument/2006/relationships/image" Target="../media/image74.png"/></Relationships>
</file>

<file path=ppt/slides/_rels/slide1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12.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s>
</file>

<file path=ppt/slides/_rels/slide16.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78.tif"/><Relationship Id="rId7" Type="http://schemas.openxmlformats.org/officeDocument/2006/relationships/image" Target="../media/image82.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81.tif"/><Relationship Id="rId5" Type="http://schemas.openxmlformats.org/officeDocument/2006/relationships/image" Target="../media/image80.tif"/><Relationship Id="rId4" Type="http://schemas.openxmlformats.org/officeDocument/2006/relationships/image" Target="../media/image79.tif"/></Relationships>
</file>

<file path=ppt/slides/_rels/slide18.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image" Target="../media/image78.tif"/><Relationship Id="rId7" Type="http://schemas.openxmlformats.org/officeDocument/2006/relationships/image" Target="../media/image86.tif"/><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85.tif"/><Relationship Id="rId5" Type="http://schemas.openxmlformats.org/officeDocument/2006/relationships/image" Target="../media/image84.png"/><Relationship Id="rId4" Type="http://schemas.openxmlformats.org/officeDocument/2006/relationships/image" Target="../media/image80.tif"/><Relationship Id="rId9" Type="http://schemas.openxmlformats.org/officeDocument/2006/relationships/image" Target="../media/image88.tif"/></Relationships>
</file>

<file path=ppt/slides/_rels/slide19.xml.rels><?xml version="1.0" encoding="UTF-8" standalone="yes"?>
<Relationships xmlns="http://schemas.openxmlformats.org/package/2006/relationships"><Relationship Id="rId3" Type="http://schemas.openxmlformats.org/officeDocument/2006/relationships/image" Target="../media/image89.tif"/><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91.tif"/><Relationship Id="rId4" Type="http://schemas.openxmlformats.org/officeDocument/2006/relationships/image" Target="../media/image90.tif"/></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93.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98.png"/><Relationship Id="rId5" Type="http://schemas.openxmlformats.org/officeDocument/2006/relationships/image" Target="../media/image92.png"/><Relationship Id="rId4" Type="http://schemas.openxmlformats.org/officeDocument/2006/relationships/image" Target="../media/image96.png"/></Relationships>
</file>

<file path=ppt/slides/_rels/slide21.xml.rels><?xml version="1.0" encoding="UTF-8" standalone="yes"?>
<Relationships xmlns="http://schemas.openxmlformats.org/package/2006/relationships"><Relationship Id="rId3" Type="http://schemas.openxmlformats.org/officeDocument/2006/relationships/image" Target="../media/image100.png"/><Relationship Id="rId7" Type="http://schemas.openxmlformats.org/officeDocument/2006/relationships/image" Target="../media/image104.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03.png"/><Relationship Id="rId5" Type="http://schemas.openxmlformats.org/officeDocument/2006/relationships/image" Target="../media/image95.png"/><Relationship Id="rId4" Type="http://schemas.openxmlformats.org/officeDocument/2006/relationships/image" Target="../media/image94.png"/></Relationships>
</file>

<file path=ppt/slides/_rels/slide22.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99.png"/><Relationship Id="rId7" Type="http://schemas.openxmlformats.org/officeDocument/2006/relationships/image" Target="../media/image106.png"/><Relationship Id="rId2" Type="http://schemas.openxmlformats.org/officeDocument/2006/relationships/image" Target="../media/image97.png"/><Relationship Id="rId1" Type="http://schemas.openxmlformats.org/officeDocument/2006/relationships/slideLayout" Target="../slideLayouts/slideLayout12.xml"/><Relationship Id="rId6" Type="http://schemas.openxmlformats.org/officeDocument/2006/relationships/image" Target="../media/image105.png"/><Relationship Id="rId5" Type="http://schemas.openxmlformats.org/officeDocument/2006/relationships/image" Target="../media/image102.png"/><Relationship Id="rId4" Type="http://schemas.openxmlformats.org/officeDocument/2006/relationships/image" Target="../media/image101.png"/></Relationships>
</file>

<file path=ppt/slides/_rels/slide23.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13.png"/><Relationship Id="rId7" Type="http://schemas.openxmlformats.org/officeDocument/2006/relationships/image" Target="../media/image107.png"/><Relationship Id="rId12" Type="http://schemas.openxmlformats.org/officeDocument/2006/relationships/image" Target="../media/image122.png"/><Relationship Id="rId2" Type="http://schemas.openxmlformats.org/officeDocument/2006/relationships/image" Target="../media/image112.png"/><Relationship Id="rId1" Type="http://schemas.openxmlformats.org/officeDocument/2006/relationships/slideLayout" Target="../slideLayouts/slideLayout12.xml"/><Relationship Id="rId6" Type="http://schemas.openxmlformats.org/officeDocument/2006/relationships/image" Target="../media/image116.png"/><Relationship Id="rId11" Type="http://schemas.openxmlformats.org/officeDocument/2006/relationships/image" Target="../media/image121.png"/><Relationship Id="rId5" Type="http://schemas.openxmlformats.org/officeDocument/2006/relationships/image" Target="../media/image115.png"/><Relationship Id="rId10" Type="http://schemas.openxmlformats.org/officeDocument/2006/relationships/image" Target="../media/image120.png"/><Relationship Id="rId4" Type="http://schemas.openxmlformats.org/officeDocument/2006/relationships/image" Target="../media/image114.png"/><Relationship Id="rId9" Type="http://schemas.openxmlformats.org/officeDocument/2006/relationships/image" Target="../media/image109.png"/></Relationships>
</file>

<file path=ppt/slides/_rels/slide24.xml.rels><?xml version="1.0" encoding="UTF-8" standalone="yes"?>
<Relationships xmlns="http://schemas.openxmlformats.org/package/2006/relationships"><Relationship Id="rId8" Type="http://schemas.openxmlformats.org/officeDocument/2006/relationships/image" Target="../media/image129.png"/><Relationship Id="rId3" Type="http://schemas.openxmlformats.org/officeDocument/2006/relationships/image" Target="../media/image117.png"/><Relationship Id="rId7" Type="http://schemas.openxmlformats.org/officeDocument/2006/relationships/image" Target="../media/image128.png"/><Relationship Id="rId2" Type="http://schemas.openxmlformats.org/officeDocument/2006/relationships/image" Target="../media/image110.png"/><Relationship Id="rId1" Type="http://schemas.openxmlformats.org/officeDocument/2006/relationships/slideLayout" Target="../slideLayouts/slideLayout12.xml"/><Relationship Id="rId6" Type="http://schemas.openxmlformats.org/officeDocument/2006/relationships/image" Target="../media/image127.png"/><Relationship Id="rId5" Type="http://schemas.openxmlformats.org/officeDocument/2006/relationships/image" Target="../media/image119.png"/><Relationship Id="rId4" Type="http://schemas.openxmlformats.org/officeDocument/2006/relationships/image" Target="../media/image118.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0.m4v"/><Relationship Id="rId1" Type="http://schemas.microsoft.com/office/2007/relationships/media" Target="../media/media10.m4v"/><Relationship Id="rId5" Type="http://schemas.openxmlformats.org/officeDocument/2006/relationships/image" Target="../media/image123.png"/><Relationship Id="rId4" Type="http://schemas.openxmlformats.org/officeDocument/2006/relationships/notesSlide" Target="../notesSlides/notesSlide8.xml"/></Relationships>
</file>

<file path=ppt/slides/_rels/slide26.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126.png"/><Relationship Id="rId7" Type="http://schemas.openxmlformats.org/officeDocument/2006/relationships/image" Target="../media/image137.png"/><Relationship Id="rId2" Type="http://schemas.openxmlformats.org/officeDocument/2006/relationships/image" Target="../media/image125.png"/><Relationship Id="rId1" Type="http://schemas.openxmlformats.org/officeDocument/2006/relationships/slideLayout" Target="../slideLayouts/slideLayout12.xml"/><Relationship Id="rId6" Type="http://schemas.openxmlformats.org/officeDocument/2006/relationships/image" Target="../media/image136.png"/><Relationship Id="rId5" Type="http://schemas.openxmlformats.org/officeDocument/2006/relationships/image" Target="../media/image135.png"/><Relationship Id="rId4" Type="http://schemas.openxmlformats.org/officeDocument/2006/relationships/image" Target="../media/image130.png"/></Relationships>
</file>

<file path=ppt/slides/_rels/slide28.xml.rels><?xml version="1.0" encoding="UTF-8" standalone="yes"?>
<Relationships xmlns="http://schemas.openxmlformats.org/package/2006/relationships"><Relationship Id="rId8" Type="http://schemas.openxmlformats.org/officeDocument/2006/relationships/image" Target="../media/image144.png"/><Relationship Id="rId3" Type="http://schemas.openxmlformats.org/officeDocument/2006/relationships/image" Target="../media/image139.png"/><Relationship Id="rId7" Type="http://schemas.openxmlformats.org/officeDocument/2006/relationships/image" Target="../media/image143.png"/><Relationship Id="rId2" Type="http://schemas.openxmlformats.org/officeDocument/2006/relationships/image" Target="../media/image138.png"/><Relationship Id="rId1" Type="http://schemas.openxmlformats.org/officeDocument/2006/relationships/slideLayout" Target="../slideLayouts/slideLayout12.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40.png"/><Relationship Id="rId9" Type="http://schemas.openxmlformats.org/officeDocument/2006/relationships/image" Target="../media/image14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130.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47.png"/><Relationship Id="rId5" Type="http://schemas.openxmlformats.org/officeDocument/2006/relationships/image" Target="../media/image131.png"/><Relationship Id="rId4" Type="http://schemas.openxmlformats.org/officeDocument/2006/relationships/notesSlide" Target="../notesSlides/notesSlide9.xml"/></Relationships>
</file>

<file path=ppt/slides/_rels/slide30.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image" Target="../media/image148.png"/><Relationship Id="rId1" Type="http://schemas.openxmlformats.org/officeDocument/2006/relationships/slideLayout" Target="../slideLayouts/slideLayout12.xml"/><Relationship Id="rId5" Type="http://schemas.openxmlformats.org/officeDocument/2006/relationships/image" Target="../media/image133.png"/><Relationship Id="rId4" Type="http://schemas.openxmlformats.org/officeDocument/2006/relationships/image" Target="../media/image132.png"/></Relationships>
</file>

<file path=ppt/slides/_rels/slide31.xml.rels><?xml version="1.0" encoding="UTF-8" standalone="yes"?>
<Relationships xmlns="http://schemas.openxmlformats.org/package/2006/relationships"><Relationship Id="rId8" Type="http://schemas.openxmlformats.org/officeDocument/2006/relationships/image" Target="../media/image158.png"/><Relationship Id="rId3" Type="http://schemas.openxmlformats.org/officeDocument/2006/relationships/image" Target="../media/image134.png"/><Relationship Id="rId7" Type="http://schemas.openxmlformats.org/officeDocument/2006/relationships/image" Target="../media/image157.png"/><Relationship Id="rId2" Type="http://schemas.openxmlformats.org/officeDocument/2006/relationships/image" Target="../media/image152.png"/><Relationship Id="rId1" Type="http://schemas.openxmlformats.org/officeDocument/2006/relationships/slideLayout" Target="../slideLayouts/slideLayout12.xml"/><Relationship Id="rId6" Type="http://schemas.openxmlformats.org/officeDocument/2006/relationships/image" Target="../media/image156.png"/><Relationship Id="rId11" Type="http://schemas.openxmlformats.org/officeDocument/2006/relationships/image" Target="../media/image161.png"/><Relationship Id="rId5" Type="http://schemas.openxmlformats.org/officeDocument/2006/relationships/image" Target="../media/image155.png"/><Relationship Id="rId10" Type="http://schemas.openxmlformats.org/officeDocument/2006/relationships/image" Target="../media/image160.png"/><Relationship Id="rId4" Type="http://schemas.openxmlformats.org/officeDocument/2006/relationships/image" Target="../media/image146.png"/><Relationship Id="rId9" Type="http://schemas.openxmlformats.org/officeDocument/2006/relationships/image" Target="../media/image159.png"/></Relationships>
</file>

<file path=ppt/slides/_rels/slide32.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8" Type="http://schemas.openxmlformats.org/officeDocument/2006/relationships/image" Target="../media/image168.png"/><Relationship Id="rId3" Type="http://schemas.openxmlformats.org/officeDocument/2006/relationships/image" Target="../media/image150.png"/><Relationship Id="rId7" Type="http://schemas.openxmlformats.org/officeDocument/2006/relationships/image" Target="../media/image167.png"/><Relationship Id="rId2" Type="http://schemas.openxmlformats.org/officeDocument/2006/relationships/image" Target="../media/image163.png"/><Relationship Id="rId1" Type="http://schemas.openxmlformats.org/officeDocument/2006/relationships/slideLayout" Target="../slideLayouts/slideLayout12.xml"/><Relationship Id="rId6" Type="http://schemas.openxmlformats.org/officeDocument/2006/relationships/image" Target="../media/image166.png"/><Relationship Id="rId5" Type="http://schemas.openxmlformats.org/officeDocument/2006/relationships/image" Target="../media/image165.png"/><Relationship Id="rId4" Type="http://schemas.openxmlformats.org/officeDocument/2006/relationships/image" Target="../media/image151.png"/></Relationships>
</file>

<file path=ppt/slides/_rels/slide34.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53.png"/><Relationship Id="rId1" Type="http://schemas.openxmlformats.org/officeDocument/2006/relationships/slideLayout" Target="../slideLayouts/slideLayout12.xml"/><Relationship Id="rId6" Type="http://schemas.openxmlformats.org/officeDocument/2006/relationships/image" Target="../media/image173.png"/><Relationship Id="rId5" Type="http://schemas.openxmlformats.org/officeDocument/2006/relationships/image" Target="../media/image154.png"/><Relationship Id="rId4" Type="http://schemas.openxmlformats.org/officeDocument/2006/relationships/image" Target="../media/image171.png"/></Relationships>
</file>

<file path=ppt/slides/_rels/slide35.xml.rels><?xml version="1.0" encoding="UTF-8" standalone="yes"?>
<Relationships xmlns="http://schemas.openxmlformats.org/package/2006/relationships"><Relationship Id="rId8" Type="http://schemas.openxmlformats.org/officeDocument/2006/relationships/image" Target="../media/image180.png"/><Relationship Id="rId3" Type="http://schemas.openxmlformats.org/officeDocument/2006/relationships/image" Target="../media/image164.png"/><Relationship Id="rId7" Type="http://schemas.openxmlformats.org/officeDocument/2006/relationships/image" Target="../media/image179.png"/><Relationship Id="rId2" Type="http://schemas.openxmlformats.org/officeDocument/2006/relationships/image" Target="../media/image162.png"/><Relationship Id="rId1" Type="http://schemas.openxmlformats.org/officeDocument/2006/relationships/slideLayout" Target="../slideLayouts/slideLayout12.xml"/><Relationship Id="rId6" Type="http://schemas.openxmlformats.org/officeDocument/2006/relationships/image" Target="../media/image178.png"/><Relationship Id="rId5" Type="http://schemas.openxmlformats.org/officeDocument/2006/relationships/image" Target="../media/image177.png"/><Relationship Id="rId4" Type="http://schemas.openxmlformats.org/officeDocument/2006/relationships/image" Target="../media/image176.png"/></Relationships>
</file>

<file path=ppt/slides/_rels/slide36.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Optimal Transport  and Geophysical Inversion"/>
          <p:cNvSpPr txBox="1">
            <a:spLocks noGrp="1"/>
          </p:cNvSpPr>
          <p:nvPr>
            <p:ph type="title"/>
          </p:nvPr>
        </p:nvSpPr>
        <p:spPr>
          <a:xfrm>
            <a:off x="668015" y="-147864"/>
            <a:ext cx="11668770" cy="4358401"/>
          </a:xfrm>
          <a:prstGeom prst="rect">
            <a:avLst/>
          </a:prstGeom>
        </p:spPr>
        <p:txBody>
          <a:bodyPr anchor="ctr"/>
          <a:lstStyle/>
          <a:p>
            <a:pPr marR="457200" defTabSz="647700">
              <a:lnSpc>
                <a:spcPct val="120000"/>
              </a:lnSpc>
              <a:defRPr sz="4800">
                <a:latin typeface="+mn-lt"/>
                <a:ea typeface="+mn-ea"/>
                <a:cs typeface="+mn-cs"/>
                <a:sym typeface="Helvetica Light"/>
              </a:defRPr>
            </a:pPr>
            <a:r>
              <a:t>Optimal Transport </a:t>
            </a:r>
            <a:br/>
            <a:r>
              <a:t>and Geophysical Inversion </a:t>
            </a:r>
            <a:r>
              <a:rPr>
                <a:solidFill>
                  <a:srgbClr val="323232">
                    <a:alpha val="90196"/>
                  </a:srgbClr>
                </a:solidFill>
              </a:rPr>
              <a:t> </a:t>
            </a:r>
          </a:p>
        </p:txBody>
      </p:sp>
      <p:sp>
        <p:nvSpPr>
          <p:cNvPr id="164" name="Malcolm Sambridge , Andy Jackson , Andrew Valentine…"/>
          <p:cNvSpPr txBox="1"/>
          <p:nvPr/>
        </p:nvSpPr>
        <p:spPr>
          <a:xfrm>
            <a:off x="668015" y="4563348"/>
            <a:ext cx="11668770" cy="32815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pPr marR="457200" defTabSz="647700">
              <a:lnSpc>
                <a:spcPct val="120000"/>
              </a:lnSpc>
              <a:defRPr sz="2300" i="1">
                <a:latin typeface="Helvetica"/>
                <a:ea typeface="Helvetica"/>
                <a:cs typeface="Helvetica"/>
                <a:sym typeface="Helvetica"/>
              </a:defRPr>
            </a:pPr>
            <a:r>
              <a:rPr dirty="0"/>
              <a:t>Malcolm </a:t>
            </a:r>
            <a:r>
              <a:rPr dirty="0" err="1"/>
              <a:t>Sambridge</a:t>
            </a:r>
            <a:r>
              <a:rPr lang="en-AU" baseline="30000" dirty="0"/>
              <a:t>1</a:t>
            </a:r>
            <a:r>
              <a:rPr dirty="0"/>
              <a:t>, Andy Jackson</a:t>
            </a:r>
            <a:r>
              <a:rPr lang="en-AU" baseline="30000" dirty="0"/>
              <a:t>2</a:t>
            </a:r>
            <a:r>
              <a:rPr dirty="0"/>
              <a:t>, Andrew Valentine</a:t>
            </a:r>
            <a:r>
              <a:rPr lang="en-AU" baseline="30000" dirty="0"/>
              <a:t>3</a:t>
            </a:r>
            <a:br>
              <a:rPr sz="1800" dirty="0"/>
            </a:br>
            <a:endParaRPr sz="1800" dirty="0"/>
          </a:p>
          <a:p>
            <a:pPr marR="457200" defTabSz="647700">
              <a:lnSpc>
                <a:spcPct val="120000"/>
              </a:lnSpc>
              <a:defRPr sz="1700" i="1">
                <a:latin typeface="Helvetica"/>
                <a:ea typeface="Helvetica"/>
                <a:cs typeface="Helvetica"/>
                <a:sym typeface="Helvetica"/>
              </a:defRPr>
            </a:pPr>
            <a:r>
              <a:rPr lang="en-AU" baseline="30000" dirty="0"/>
              <a:t>1</a:t>
            </a:r>
            <a:r>
              <a:rPr dirty="0"/>
              <a:t>Research School of Earth Sciences, Australian National University Canberra ACT, Australia;</a:t>
            </a:r>
            <a:br>
              <a:rPr dirty="0"/>
            </a:br>
            <a:r>
              <a:rPr lang="en-AU" baseline="30000" dirty="0"/>
              <a:t>2</a:t>
            </a:r>
            <a:r>
              <a:rPr sz="1800" dirty="0"/>
              <a:t>ETH Zürich, </a:t>
            </a:r>
            <a:r>
              <a:rPr sz="1800" dirty="0" err="1"/>
              <a:t>Institut</a:t>
            </a:r>
            <a:r>
              <a:rPr sz="1800" dirty="0"/>
              <a:t> </a:t>
            </a:r>
            <a:r>
              <a:rPr sz="1800" dirty="0" err="1"/>
              <a:t>für</a:t>
            </a:r>
            <a:r>
              <a:rPr sz="1800" dirty="0"/>
              <a:t> </a:t>
            </a:r>
            <a:r>
              <a:rPr sz="1800" dirty="0" err="1"/>
              <a:t>Geophysik</a:t>
            </a:r>
            <a:r>
              <a:rPr sz="1800" dirty="0"/>
              <a:t>, </a:t>
            </a:r>
            <a:r>
              <a:rPr sz="1800" dirty="0" err="1"/>
              <a:t>Sonneggstrasse</a:t>
            </a:r>
            <a:r>
              <a:rPr sz="1800" dirty="0"/>
              <a:t> 5, CH-8092 Zürich, Switzerland;</a:t>
            </a:r>
          </a:p>
          <a:p>
            <a:pPr marR="457200" defTabSz="647700">
              <a:lnSpc>
                <a:spcPct val="120000"/>
              </a:lnSpc>
              <a:defRPr sz="1700" i="1">
                <a:latin typeface="Helvetica"/>
                <a:ea typeface="Helvetica"/>
                <a:cs typeface="Helvetica"/>
                <a:sym typeface="Helvetica"/>
              </a:defRPr>
            </a:pPr>
            <a:r>
              <a:rPr lang="en-AU" sz="1800" baseline="30000" dirty="0"/>
              <a:t>3</a:t>
            </a:r>
            <a:r>
              <a:rPr sz="1800" dirty="0"/>
              <a:t>Dept. of Earth Sciences, Durham University, UK.</a:t>
            </a:r>
          </a:p>
        </p:txBody>
      </p:sp>
      <p:sp>
        <p:nvSpPr>
          <p:cNvPr id="165" name="EMinar series,…"/>
          <p:cNvSpPr txBox="1"/>
          <p:nvPr/>
        </p:nvSpPr>
        <p:spPr>
          <a:xfrm>
            <a:off x="5399506" y="3530228"/>
            <a:ext cx="2205788" cy="8534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4800"/>
            </a:pPr>
            <a:r>
              <a:rPr sz="2600"/>
              <a:t>EMinar series,</a:t>
            </a:r>
            <a:endParaRPr sz="2600" i="1"/>
          </a:p>
          <a:p>
            <a:pPr marR="457200" defTabSz="647700">
              <a:lnSpc>
                <a:spcPct val="120000"/>
              </a:lnSpc>
              <a:defRPr sz="1800" i="1"/>
            </a:pPr>
            <a:r>
              <a:t>19th May 2021.</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Inversion problems and methods"/>
          <p:cNvSpPr txBox="1"/>
          <p:nvPr/>
        </p:nvSpPr>
        <p:spPr>
          <a:xfrm>
            <a:off x="2649626" y="634374"/>
            <a:ext cx="7959548" cy="736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4200"/>
            </a:lvl1pPr>
          </a:lstStyle>
          <a:p>
            <a:r>
              <a:t>Inversion problems and methods</a:t>
            </a:r>
          </a:p>
        </p:txBody>
      </p:sp>
      <p:pic>
        <p:nvPicPr>
          <p:cNvPr id="168" name="common-buisness-problems-and-solutions-for-cfos.png" descr="common-buisness-problems-and-solutions-for-cfos.png"/>
          <p:cNvPicPr>
            <a:picLocks noChangeAspect="1"/>
          </p:cNvPicPr>
          <p:nvPr/>
        </p:nvPicPr>
        <p:blipFill>
          <a:blip r:embed="rId2"/>
          <a:stretch>
            <a:fillRect/>
          </a:stretch>
        </p:blipFill>
        <p:spPr>
          <a:xfrm>
            <a:off x="3186735" y="3612415"/>
            <a:ext cx="6631330" cy="4212845"/>
          </a:xfrm>
          <a:prstGeom prst="rect">
            <a:avLst/>
          </a:prstGeom>
          <a:ln w="12700">
            <a:miter lim="400000"/>
          </a:ln>
        </p:spPr>
      </p:pic>
      <p:sp>
        <p:nvSpPr>
          <p:cNvPr id="169" name="Specific problems"/>
          <p:cNvSpPr txBox="1"/>
          <p:nvPr/>
        </p:nvSpPr>
        <p:spPr>
          <a:xfrm>
            <a:off x="1007384" y="2828207"/>
            <a:ext cx="3198115" cy="558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3000"/>
            </a:lvl1pPr>
          </a:lstStyle>
          <a:p>
            <a:r>
              <a:t>Specific problems</a:t>
            </a:r>
          </a:p>
        </p:txBody>
      </p:sp>
      <p:sp>
        <p:nvSpPr>
          <p:cNvPr id="170" name="General methods"/>
          <p:cNvSpPr txBox="1"/>
          <p:nvPr/>
        </p:nvSpPr>
        <p:spPr>
          <a:xfrm>
            <a:off x="9028602" y="2796457"/>
            <a:ext cx="3057526" cy="558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3000"/>
            </a:lvl1pPr>
          </a:lstStyle>
          <a:p>
            <a:r>
              <a:t>General methods</a:t>
            </a:r>
          </a:p>
        </p:txBody>
      </p:sp>
      <p:sp>
        <p:nvSpPr>
          <p:cNvPr id="171" name="“No battle plan survives first contact with the enemy.”"/>
          <p:cNvSpPr txBox="1"/>
          <p:nvPr/>
        </p:nvSpPr>
        <p:spPr>
          <a:xfrm>
            <a:off x="1147705" y="8544624"/>
            <a:ext cx="9285328" cy="482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l" defTabSz="457200">
              <a:lnSpc>
                <a:spcPts val="6600"/>
              </a:lnSpc>
              <a:defRPr sz="2600">
                <a:solidFill>
                  <a:srgbClr val="000000">
                    <a:alpha val="54117"/>
                  </a:srgbClr>
                </a:solidFill>
                <a:latin typeface="Georgia"/>
                <a:ea typeface="Georgia"/>
                <a:cs typeface="Georgia"/>
                <a:sym typeface="Georgia"/>
              </a:defRPr>
            </a:lvl1pPr>
          </a:lstStyle>
          <a:p>
            <a:r>
              <a:t>“No battle plan survives first contact with the enemy.”</a:t>
            </a:r>
          </a:p>
        </p:txBody>
      </p:sp>
      <p:sp>
        <p:nvSpPr>
          <p:cNvPr id="172" name="Helmuth von Moltke the Elder (1800-1891)"/>
          <p:cNvSpPr txBox="1"/>
          <p:nvPr/>
        </p:nvSpPr>
        <p:spPr>
          <a:xfrm>
            <a:off x="8000051" y="9057210"/>
            <a:ext cx="4487504" cy="368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lnSpc>
                <a:spcPts val="4500"/>
              </a:lnSpc>
              <a:defRPr sz="1800" i="1">
                <a:solidFill>
                  <a:srgbClr val="53585F"/>
                </a:solidFill>
                <a:latin typeface="Georgia"/>
                <a:ea typeface="Georgia"/>
                <a:cs typeface="Georgia"/>
                <a:sym typeface="Georgia"/>
              </a:defRPr>
            </a:lvl1pPr>
          </a:lstStyle>
          <a:p>
            <a:r>
              <a:t>Helmuth von Moltke the Elder (1800-1891)</a:t>
            </a:r>
          </a:p>
        </p:txBody>
      </p:sp>
      <p:sp>
        <p:nvSpPr>
          <p:cNvPr id="173" name="Slide Number"/>
          <p:cNvSpPr txBox="1">
            <a:spLocks noGrp="1"/>
          </p:cNvSpPr>
          <p:nvPr>
            <p:ph type="sldNum" sz="quarter" idx="4294967295"/>
          </p:nvPr>
        </p:nvSpPr>
        <p:spPr>
          <a:xfrm>
            <a:off x="12445949" y="9251950"/>
            <a:ext cx="241402" cy="38100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2</a:t>
            </a:fld>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Two common approaches to inversion"/>
          <p:cNvSpPr txBox="1"/>
          <p:nvPr/>
        </p:nvSpPr>
        <p:spPr>
          <a:xfrm>
            <a:off x="2049017" y="634374"/>
            <a:ext cx="9160765" cy="736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4200"/>
            </a:lvl1pPr>
          </a:lstStyle>
          <a:p>
            <a:r>
              <a:t>Two common approaches to inversion</a:t>
            </a:r>
          </a:p>
        </p:txBody>
      </p:sp>
      <p:sp>
        <p:nvSpPr>
          <p:cNvPr id="176" name="Optimisation framework:…"/>
          <p:cNvSpPr txBox="1"/>
          <p:nvPr/>
        </p:nvSpPr>
        <p:spPr>
          <a:xfrm>
            <a:off x="522440" y="2421011"/>
            <a:ext cx="4290493" cy="762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algn="l" defTabSz="647700">
              <a:defRPr sz="2200"/>
            </a:pPr>
            <a:r>
              <a:t>Optimisation framework:</a:t>
            </a:r>
          </a:p>
          <a:p>
            <a:pPr marR="457200" algn="l" defTabSz="647700">
              <a:defRPr sz="2200"/>
            </a:pPr>
            <a:r>
              <a:t>Minimising some misfit function…</a:t>
            </a:r>
          </a:p>
        </p:txBody>
      </p:sp>
      <p:sp>
        <p:nvSpPr>
          <p:cNvPr id="177" name="Slide Number"/>
          <p:cNvSpPr txBox="1">
            <a:spLocks noGrp="1"/>
          </p:cNvSpPr>
          <p:nvPr>
            <p:ph type="sldNum" sz="quarter" idx="4294967295"/>
          </p:nvPr>
        </p:nvSpPr>
        <p:spPr>
          <a:xfrm>
            <a:off x="12445949" y="9251950"/>
            <a:ext cx="241402" cy="38100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3</a:t>
            </a:fld>
            <a:endParaRPr/>
          </a:p>
        </p:txBody>
      </p:sp>
      <p:pic>
        <p:nvPicPr>
          <p:cNvPr id="178" name="peaks.jpg" descr="peaks.jpg"/>
          <p:cNvPicPr>
            <a:picLocks/>
          </p:cNvPicPr>
          <p:nvPr/>
        </p:nvPicPr>
        <p:blipFill>
          <a:blip r:embed="rId2"/>
          <a:stretch>
            <a:fillRect/>
          </a:stretch>
        </p:blipFill>
        <p:spPr>
          <a:xfrm>
            <a:off x="1080832" y="3684311"/>
            <a:ext cx="3423003" cy="2669942"/>
          </a:xfrm>
          <a:prstGeom prst="rect">
            <a:avLst/>
          </a:prstGeom>
          <a:ln w="12700">
            <a:miter lim="400000"/>
          </a:ln>
        </p:spPr>
      </p:pic>
      <p:pic>
        <p:nvPicPr>
          <p:cNvPr id="179" name="sampling.pdf" descr="sampling.pdf"/>
          <p:cNvPicPr>
            <a:picLocks noChangeAspect="1"/>
          </p:cNvPicPr>
          <p:nvPr/>
        </p:nvPicPr>
        <p:blipFill>
          <a:blip r:embed="rId3"/>
          <a:stretch>
            <a:fillRect/>
          </a:stretch>
        </p:blipFill>
        <p:spPr>
          <a:xfrm>
            <a:off x="7482675" y="3220559"/>
            <a:ext cx="4103888" cy="3928006"/>
          </a:xfrm>
          <a:prstGeom prst="rect">
            <a:avLst/>
          </a:prstGeom>
          <a:ln w="12700"/>
        </p:spPr>
      </p:pic>
      <p:sp>
        <p:nvSpPr>
          <p:cNvPr id="180" name="Bayesian Inference: Probabilistic sampling"/>
          <p:cNvSpPr txBox="1"/>
          <p:nvPr/>
        </p:nvSpPr>
        <p:spPr>
          <a:xfrm>
            <a:off x="8098490" y="2421011"/>
            <a:ext cx="2872258" cy="762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algn="l" defTabSz="647700">
              <a:defRPr sz="2200"/>
            </a:pPr>
            <a:r>
              <a:t>Bayesian Inference:</a:t>
            </a:r>
            <a:br/>
            <a:r>
              <a:t>Probabilistic sampling</a:t>
            </a:r>
          </a:p>
        </p:txBody>
      </p:sp>
      <p:sp>
        <p:nvSpPr>
          <p:cNvPr id="181" name="Requires a Likelihood function, Involves probability density functions"/>
          <p:cNvSpPr txBox="1"/>
          <p:nvPr/>
        </p:nvSpPr>
        <p:spPr>
          <a:xfrm>
            <a:off x="8019730" y="6699976"/>
            <a:ext cx="3883229" cy="71628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1800"/>
            </a:pPr>
            <a:r>
              <a:t>Requires a Likelihood function,</a:t>
            </a:r>
            <a:br/>
            <a:r>
              <a:t>Involves probability density functions</a:t>
            </a:r>
          </a:p>
        </p:txBody>
      </p:sp>
      <p:sp>
        <p:nvSpPr>
          <p:cNvPr id="182" name="Optimal Transport is directly relevant to both frameworks"/>
          <p:cNvSpPr txBox="1"/>
          <p:nvPr/>
        </p:nvSpPr>
        <p:spPr>
          <a:xfrm>
            <a:off x="2474872" y="8021749"/>
            <a:ext cx="8055056" cy="482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2500">
                <a:solidFill>
                  <a:schemeClr val="accent5">
                    <a:hueOff val="-176146"/>
                    <a:satOff val="3665"/>
                    <a:lumOff val="-13986"/>
                  </a:schemeClr>
                </a:solidFill>
                <a:latin typeface="Helvetica"/>
                <a:ea typeface="Helvetica"/>
                <a:cs typeface="Helvetica"/>
                <a:sym typeface="Helvetica"/>
              </a:defRPr>
            </a:lvl1pPr>
          </a:lstStyle>
          <a:p>
            <a:r>
              <a:t>Optimal Transport is directly relevant to both frameworks</a:t>
            </a:r>
          </a:p>
        </p:txBody>
      </p:sp>
      <p:sp>
        <p:nvSpPr>
          <p:cNvPr id="183" name="Depends on a user defined data misfit function."/>
          <p:cNvSpPr txBox="1"/>
          <p:nvPr/>
        </p:nvSpPr>
        <p:spPr>
          <a:xfrm>
            <a:off x="474675" y="6855552"/>
            <a:ext cx="4967708"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800"/>
            </a:lvl1pPr>
          </a:lstStyle>
          <a:p>
            <a:r>
              <a:t>Depends on a user defined data misfit function.</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The distance between A and B"/>
          <p:cNvSpPr txBox="1">
            <a:spLocks noGrp="1"/>
          </p:cNvSpPr>
          <p:nvPr>
            <p:ph type="title"/>
          </p:nvPr>
        </p:nvSpPr>
        <p:spPr>
          <a:xfrm>
            <a:off x="1343652" y="-459138"/>
            <a:ext cx="11049001" cy="2529590"/>
          </a:xfrm>
          <a:prstGeom prst="rect">
            <a:avLst/>
          </a:prstGeom>
        </p:spPr>
        <p:txBody>
          <a:bodyPr anchor="ctr"/>
          <a:lstStyle>
            <a:lvl1pPr marR="457200" defTabSz="647700">
              <a:defRPr sz="4300">
                <a:latin typeface="+mn-lt"/>
                <a:ea typeface="+mn-ea"/>
                <a:cs typeface="+mn-cs"/>
                <a:sym typeface="Helvetica Light"/>
              </a:defRPr>
            </a:lvl1pPr>
          </a:lstStyle>
          <a:p>
            <a:r>
              <a:t>The distance between A and B</a:t>
            </a:r>
          </a:p>
        </p:txBody>
      </p:sp>
      <p:sp>
        <p:nvSpPr>
          <p:cNvPr id="212" name="Slide Number"/>
          <p:cNvSpPr txBox="1">
            <a:spLocks noGrp="1"/>
          </p:cNvSpPr>
          <p:nvPr>
            <p:ph type="sldNum" sz="quarter" idx="2"/>
          </p:nvPr>
        </p:nvSpPr>
        <p:spPr>
          <a:xfrm>
            <a:off x="12328413" y="9258300"/>
            <a:ext cx="342901" cy="38100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4</a:t>
            </a:fld>
            <a:endParaRPr/>
          </a:p>
        </p:txBody>
      </p:sp>
      <p:sp>
        <p:nvSpPr>
          <p:cNvPr id="213" name="Line"/>
          <p:cNvSpPr/>
          <p:nvPr/>
        </p:nvSpPr>
        <p:spPr>
          <a:xfrm>
            <a:off x="3774339" y="4854812"/>
            <a:ext cx="5495176" cy="1785006"/>
          </a:xfrm>
          <a:prstGeom prst="line">
            <a:avLst/>
          </a:prstGeom>
          <a:ln w="25400">
            <a:solidFill>
              <a:srgbClr val="000000"/>
            </a:solidFill>
            <a:miter lim="400000"/>
          </a:ln>
        </p:spPr>
        <p:txBody>
          <a:bodyPr lIns="50800" tIns="50800" rIns="50800" bIns="50800" anchor="ctr"/>
          <a:lstStyle/>
          <a:p>
            <a:pPr>
              <a:defRPr sz="2400"/>
            </a:pPr>
            <a:endParaRPr/>
          </a:p>
        </p:txBody>
      </p:sp>
      <p:sp>
        <p:nvSpPr>
          <p:cNvPr id="214" name="A"/>
          <p:cNvSpPr txBox="1"/>
          <p:nvPr/>
        </p:nvSpPr>
        <p:spPr>
          <a:xfrm>
            <a:off x="3130881" y="4271508"/>
            <a:ext cx="334542" cy="495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lnSpc>
                <a:spcPct val="120000"/>
              </a:lnSpc>
              <a:defRPr sz="2600">
                <a:latin typeface="Helvetica"/>
                <a:ea typeface="Helvetica"/>
                <a:cs typeface="Helvetica"/>
                <a:sym typeface="Helvetica"/>
              </a:defRPr>
            </a:lvl1pPr>
          </a:lstStyle>
          <a:p>
            <a:r>
              <a:t>A</a:t>
            </a:r>
          </a:p>
        </p:txBody>
      </p:sp>
      <p:sp>
        <p:nvSpPr>
          <p:cNvPr id="215" name="B"/>
          <p:cNvSpPr txBox="1"/>
          <p:nvPr/>
        </p:nvSpPr>
        <p:spPr>
          <a:xfrm>
            <a:off x="9505772" y="6788292"/>
            <a:ext cx="334542" cy="495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lnSpc>
                <a:spcPct val="120000"/>
              </a:lnSpc>
              <a:defRPr sz="2600">
                <a:latin typeface="Helvetica"/>
                <a:ea typeface="Helvetica"/>
                <a:cs typeface="Helvetica"/>
                <a:sym typeface="Helvetica"/>
              </a:defRPr>
            </a:lvl1pPr>
          </a:lstStyle>
          <a:p>
            <a:r>
              <a:t>B</a:t>
            </a:r>
          </a:p>
        </p:txBody>
      </p:sp>
      <p:sp>
        <p:nvSpPr>
          <p:cNvPr id="216" name="What is the distance between A and B?"/>
          <p:cNvSpPr txBox="1"/>
          <p:nvPr/>
        </p:nvSpPr>
        <p:spPr>
          <a:xfrm>
            <a:off x="571277" y="2233104"/>
            <a:ext cx="4798620"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457200">
              <a:lnSpc>
                <a:spcPct val="120000"/>
              </a:lnSpc>
              <a:defRPr sz="2100"/>
            </a:lvl1pPr>
          </a:lstStyle>
          <a:p>
            <a:r>
              <a:t>What is the distance between A and B?</a:t>
            </a:r>
          </a:p>
        </p:txBody>
      </p:sp>
      <p:grpSp>
        <p:nvGrpSpPr>
          <p:cNvPr id="224" name="Group"/>
          <p:cNvGrpSpPr/>
          <p:nvPr/>
        </p:nvGrpSpPr>
        <p:grpSpPr>
          <a:xfrm>
            <a:off x="3736216" y="2595672"/>
            <a:ext cx="5548667" cy="5228629"/>
            <a:chOff x="0" y="0"/>
            <a:chExt cx="5548665" cy="5228628"/>
          </a:xfrm>
        </p:grpSpPr>
        <p:sp>
          <p:nvSpPr>
            <p:cNvPr id="232" name="Connection Line"/>
            <p:cNvSpPr/>
            <p:nvPr/>
          </p:nvSpPr>
          <p:spPr>
            <a:xfrm>
              <a:off x="3509978" y="2124214"/>
              <a:ext cx="2038688" cy="1937077"/>
            </a:xfrm>
            <a:custGeom>
              <a:avLst/>
              <a:gdLst/>
              <a:ahLst/>
              <a:cxnLst>
                <a:cxn ang="0">
                  <a:pos x="wd2" y="hd2"/>
                </a:cxn>
                <a:cxn ang="5400000">
                  <a:pos x="wd2" y="hd2"/>
                </a:cxn>
                <a:cxn ang="10800000">
                  <a:pos x="wd2" y="hd2"/>
                </a:cxn>
                <a:cxn ang="16200000">
                  <a:pos x="wd2" y="hd2"/>
                </a:cxn>
              </a:cxnLst>
              <a:rect l="0" t="0" r="r" b="b"/>
              <a:pathLst>
                <a:path w="21596" h="16990" extrusionOk="0">
                  <a:moveTo>
                    <a:pt x="21596" y="16990"/>
                  </a:moveTo>
                  <a:cubicBezTo>
                    <a:pt x="21600" y="-778"/>
                    <a:pt x="14401" y="-4610"/>
                    <a:pt x="0" y="5494"/>
                  </a:cubicBezTo>
                </a:path>
              </a:pathLst>
            </a:custGeom>
            <a:noFill/>
            <a:ln w="25400" cap="flat">
              <a:solidFill>
                <a:srgbClr val="A6AAA9"/>
              </a:solidFill>
              <a:prstDash val="solid"/>
              <a:miter lim="400000"/>
            </a:ln>
            <a:effectLst/>
          </p:spPr>
          <p:txBody>
            <a:bodyPr/>
            <a:lstStyle/>
            <a:p>
              <a:endParaRPr/>
            </a:p>
          </p:txBody>
        </p:sp>
        <p:grpSp>
          <p:nvGrpSpPr>
            <p:cNvPr id="223" name="Group"/>
            <p:cNvGrpSpPr/>
            <p:nvPr/>
          </p:nvGrpSpPr>
          <p:grpSpPr>
            <a:xfrm>
              <a:off x="0" y="-1"/>
              <a:ext cx="5465157" cy="5228630"/>
              <a:chOff x="0" y="0"/>
              <a:chExt cx="5465156" cy="5228628"/>
            </a:xfrm>
          </p:grpSpPr>
          <p:sp>
            <p:nvSpPr>
              <p:cNvPr id="233" name="Connection Line"/>
              <p:cNvSpPr/>
              <p:nvPr/>
            </p:nvSpPr>
            <p:spPr>
              <a:xfrm>
                <a:off x="0" y="2394260"/>
                <a:ext cx="5333978" cy="2834369"/>
              </a:xfrm>
              <a:custGeom>
                <a:avLst/>
                <a:gdLst/>
                <a:ahLst/>
                <a:cxnLst>
                  <a:cxn ang="0">
                    <a:pos x="wd2" y="hd2"/>
                  </a:cxn>
                  <a:cxn ang="5400000">
                    <a:pos x="wd2" y="hd2"/>
                  </a:cxn>
                  <a:cxn ang="10800000">
                    <a:pos x="wd2" y="hd2"/>
                  </a:cxn>
                  <a:cxn ang="16200000">
                    <a:pos x="wd2" y="hd2"/>
                  </a:cxn>
                </a:cxnLst>
                <a:rect l="0" t="0" r="r" b="b"/>
                <a:pathLst>
                  <a:path w="21600" h="16821" extrusionOk="0">
                    <a:moveTo>
                      <a:pt x="0" y="0"/>
                    </a:moveTo>
                    <a:cubicBezTo>
                      <a:pt x="3344" y="18119"/>
                      <a:pt x="10544" y="21600"/>
                      <a:pt x="21600" y="10444"/>
                    </a:cubicBezTo>
                  </a:path>
                </a:pathLst>
              </a:custGeom>
              <a:noFill/>
              <a:ln w="25400" cap="flat">
                <a:solidFill>
                  <a:srgbClr val="A6AAA9"/>
                </a:solidFill>
                <a:prstDash val="solid"/>
                <a:miter lim="400000"/>
              </a:ln>
              <a:effectLst/>
            </p:spPr>
            <p:txBody>
              <a:bodyPr/>
              <a:lstStyle/>
              <a:p>
                <a:endParaRPr/>
              </a:p>
            </p:txBody>
          </p:sp>
          <p:sp>
            <p:nvSpPr>
              <p:cNvPr id="234" name="Connection Line"/>
              <p:cNvSpPr/>
              <p:nvPr/>
            </p:nvSpPr>
            <p:spPr>
              <a:xfrm>
                <a:off x="22425" y="2362210"/>
                <a:ext cx="3531411" cy="1352387"/>
              </a:xfrm>
              <a:custGeom>
                <a:avLst/>
                <a:gdLst/>
                <a:ahLst/>
                <a:cxnLst>
                  <a:cxn ang="0">
                    <a:pos x="wd2" y="hd2"/>
                  </a:cxn>
                  <a:cxn ang="5400000">
                    <a:pos x="wd2" y="hd2"/>
                  </a:cxn>
                  <a:cxn ang="10800000">
                    <a:pos x="wd2" y="hd2"/>
                  </a:cxn>
                  <a:cxn ang="16200000">
                    <a:pos x="wd2" y="hd2"/>
                  </a:cxn>
                </a:cxnLst>
                <a:rect l="0" t="0" r="r" b="b"/>
                <a:pathLst>
                  <a:path w="21600" h="16280" extrusionOk="0">
                    <a:moveTo>
                      <a:pt x="21600" y="4233"/>
                    </a:moveTo>
                    <a:cubicBezTo>
                      <a:pt x="9761" y="21600"/>
                      <a:pt x="2561" y="20189"/>
                      <a:pt x="0" y="0"/>
                    </a:cubicBezTo>
                  </a:path>
                </a:pathLst>
              </a:custGeom>
              <a:noFill/>
              <a:ln w="25400" cap="flat">
                <a:solidFill>
                  <a:srgbClr val="A6AAA9"/>
                </a:solidFill>
                <a:prstDash val="solid"/>
                <a:miter lim="400000"/>
              </a:ln>
              <a:effectLst/>
            </p:spPr>
            <p:txBody>
              <a:bodyPr/>
              <a:lstStyle/>
              <a:p>
                <a:endParaRPr/>
              </a:p>
            </p:txBody>
          </p:sp>
          <p:sp>
            <p:nvSpPr>
              <p:cNvPr id="235" name="Connection Line"/>
              <p:cNvSpPr/>
              <p:nvPr/>
            </p:nvSpPr>
            <p:spPr>
              <a:xfrm>
                <a:off x="236877" y="2185950"/>
                <a:ext cx="5133073" cy="1679197"/>
              </a:xfrm>
              <a:custGeom>
                <a:avLst/>
                <a:gdLst/>
                <a:ahLst/>
                <a:cxnLst>
                  <a:cxn ang="0">
                    <a:pos x="wd2" y="hd2"/>
                  </a:cxn>
                  <a:cxn ang="5400000">
                    <a:pos x="wd2" y="hd2"/>
                  </a:cxn>
                  <a:cxn ang="10800000">
                    <a:pos x="wd2" y="hd2"/>
                  </a:cxn>
                  <a:cxn ang="16200000">
                    <a:pos x="wd2" y="hd2"/>
                  </a:cxn>
                </a:cxnLst>
                <a:rect l="0" t="0" r="r" b="b"/>
                <a:pathLst>
                  <a:path w="21600" h="20256" extrusionOk="0">
                    <a:moveTo>
                      <a:pt x="0" y="224"/>
                    </a:moveTo>
                    <a:cubicBezTo>
                      <a:pt x="8131" y="-1344"/>
                      <a:pt x="15331" y="5333"/>
                      <a:pt x="21600" y="20256"/>
                    </a:cubicBezTo>
                  </a:path>
                </a:pathLst>
              </a:custGeom>
              <a:noFill/>
              <a:ln w="25400" cap="flat">
                <a:solidFill>
                  <a:srgbClr val="A6AAA9"/>
                </a:solidFill>
                <a:prstDash val="solid"/>
                <a:miter lim="400000"/>
              </a:ln>
              <a:effectLst/>
            </p:spPr>
            <p:txBody>
              <a:bodyPr/>
              <a:lstStyle/>
              <a:p>
                <a:endParaRPr/>
              </a:p>
            </p:txBody>
          </p:sp>
          <p:sp>
            <p:nvSpPr>
              <p:cNvPr id="236" name="Connection Line"/>
              <p:cNvSpPr/>
              <p:nvPr/>
            </p:nvSpPr>
            <p:spPr>
              <a:xfrm>
                <a:off x="236877" y="0"/>
                <a:ext cx="5228280" cy="4089882"/>
              </a:xfrm>
              <a:custGeom>
                <a:avLst/>
                <a:gdLst/>
                <a:ahLst/>
                <a:cxnLst>
                  <a:cxn ang="0">
                    <a:pos x="wd2" y="hd2"/>
                  </a:cxn>
                  <a:cxn ang="5400000">
                    <a:pos x="wd2" y="hd2"/>
                  </a:cxn>
                  <a:cxn ang="10800000">
                    <a:pos x="wd2" y="hd2"/>
                  </a:cxn>
                  <a:cxn ang="16200000">
                    <a:pos x="wd2" y="hd2"/>
                  </a:cxn>
                </a:cxnLst>
                <a:rect l="0" t="0" r="r" b="b"/>
                <a:pathLst>
                  <a:path w="21600" h="16491" extrusionOk="0">
                    <a:moveTo>
                      <a:pt x="0" y="8889"/>
                    </a:moveTo>
                    <a:cubicBezTo>
                      <a:pt x="13733" y="-5109"/>
                      <a:pt x="20933" y="-2575"/>
                      <a:pt x="21600" y="16491"/>
                    </a:cubicBezTo>
                  </a:path>
                </a:pathLst>
              </a:custGeom>
              <a:noFill/>
              <a:ln w="25400" cap="flat">
                <a:solidFill>
                  <a:srgbClr val="A6AAA9"/>
                </a:solidFill>
                <a:prstDash val="solid"/>
                <a:miter lim="400000"/>
              </a:ln>
              <a:effectLst/>
            </p:spPr>
            <p:txBody>
              <a:bodyPr/>
              <a:lstStyle/>
              <a:p>
                <a:endParaRPr/>
              </a:p>
            </p:txBody>
          </p:sp>
          <p:sp>
            <p:nvSpPr>
              <p:cNvPr id="237" name="Connection Line"/>
              <p:cNvSpPr/>
              <p:nvPr/>
            </p:nvSpPr>
            <p:spPr>
              <a:xfrm>
                <a:off x="12237" y="2252061"/>
                <a:ext cx="5452920" cy="2001319"/>
              </a:xfrm>
              <a:custGeom>
                <a:avLst/>
                <a:gdLst/>
                <a:ahLst/>
                <a:cxnLst>
                  <a:cxn ang="0">
                    <a:pos x="wd2" y="hd2"/>
                  </a:cxn>
                  <a:cxn ang="5400000">
                    <a:pos x="wd2" y="hd2"/>
                  </a:cxn>
                  <a:cxn ang="10800000">
                    <a:pos x="wd2" y="hd2"/>
                  </a:cxn>
                  <a:cxn ang="16200000">
                    <a:pos x="wd2" y="hd2"/>
                  </a:cxn>
                </a:cxnLst>
                <a:rect l="0" t="0" r="r" b="b"/>
                <a:pathLst>
                  <a:path w="21600" h="18568" extrusionOk="0">
                    <a:moveTo>
                      <a:pt x="0" y="0"/>
                    </a:moveTo>
                    <a:cubicBezTo>
                      <a:pt x="875" y="15916"/>
                      <a:pt x="8075" y="21600"/>
                      <a:pt x="21600" y="17051"/>
                    </a:cubicBezTo>
                  </a:path>
                </a:pathLst>
              </a:custGeom>
              <a:noFill/>
              <a:ln w="25400" cap="flat">
                <a:solidFill>
                  <a:srgbClr val="A6AAA9"/>
                </a:solidFill>
                <a:prstDash val="solid"/>
                <a:miter lim="400000"/>
              </a:ln>
              <a:effectLst/>
            </p:spPr>
            <p:txBody>
              <a:bodyPr/>
              <a:lstStyle/>
              <a:p>
                <a:endParaRPr/>
              </a:p>
            </p:txBody>
          </p:sp>
        </p:grpSp>
      </p:grpSp>
      <p:sp>
        <p:nvSpPr>
          <p:cNvPr id="225" name="Circle"/>
          <p:cNvSpPr/>
          <p:nvPr/>
        </p:nvSpPr>
        <p:spPr>
          <a:xfrm rot="10800000">
            <a:off x="8969321" y="6453502"/>
            <a:ext cx="464105" cy="464104"/>
          </a:xfrm>
          <a:prstGeom prst="ellipse">
            <a:avLst/>
          </a:prstGeom>
          <a:blipFill>
            <a:blip r:embed="rId2"/>
          </a:blipFill>
          <a:ln w="12700">
            <a:miter lim="400000"/>
          </a:ln>
          <a:effectLst>
            <a:outerShdw blurRad="38100" dist="25400" dir="5400000" rotWithShape="0">
              <a:srgbClr val="000000">
                <a:alpha val="50000"/>
              </a:srgbClr>
            </a:outerShdw>
          </a:effectLst>
        </p:spPr>
        <p:txBody>
          <a:bodyPr lIns="50800" tIns="50800" rIns="50800" bIns="50800" anchor="ctr"/>
          <a:lstStyle/>
          <a:p>
            <a:pPr>
              <a:defRPr sz="2400">
                <a:solidFill>
                  <a:srgbClr val="FFFFFF"/>
                </a:solidFill>
              </a:defRPr>
            </a:pPr>
            <a:endParaRPr/>
          </a:p>
        </p:txBody>
      </p:sp>
      <p:sp>
        <p:nvSpPr>
          <p:cNvPr id="226" name="Circle"/>
          <p:cNvSpPr/>
          <p:nvPr/>
        </p:nvSpPr>
        <p:spPr>
          <a:xfrm rot="10800000">
            <a:off x="3516402" y="4615682"/>
            <a:ext cx="464104" cy="464105"/>
          </a:xfrm>
          <a:prstGeom prst="ellipse">
            <a:avLst/>
          </a:prstGeom>
          <a:blipFill>
            <a:blip r:embed="rId3"/>
          </a:blipFill>
          <a:ln w="12700">
            <a:miter lim="400000"/>
          </a:ln>
          <a:effectLst>
            <a:outerShdw blurRad="50800" dist="12700" rotWithShape="0">
              <a:srgbClr val="000000">
                <a:alpha val="50000"/>
              </a:srgbClr>
            </a:outerShdw>
          </a:effectLst>
        </p:spPr>
        <p:txBody>
          <a:bodyPr lIns="50800" tIns="50800" rIns="50800" bIns="50800" anchor="ctr"/>
          <a:lstStyle/>
          <a:p>
            <a:pPr>
              <a:defRPr sz="2400">
                <a:solidFill>
                  <a:srgbClr val="FFFFFF"/>
                </a:solidFill>
              </a:defRPr>
            </a:pPr>
            <a:endParaRPr/>
          </a:p>
        </p:txBody>
      </p:sp>
      <p:grpSp>
        <p:nvGrpSpPr>
          <p:cNvPr id="231" name="Group"/>
          <p:cNvGrpSpPr/>
          <p:nvPr/>
        </p:nvGrpSpPr>
        <p:grpSpPr>
          <a:xfrm>
            <a:off x="1197204" y="3347582"/>
            <a:ext cx="11869365" cy="5901248"/>
            <a:chOff x="0" y="0"/>
            <a:chExt cx="11869363" cy="5901247"/>
          </a:xfrm>
        </p:grpSpPr>
        <p:sp>
          <p:nvSpPr>
            <p:cNvPr id="227" name="A misfit function corresponds to a transformation between predicted and observed data."/>
            <p:cNvSpPr txBox="1"/>
            <p:nvPr/>
          </p:nvSpPr>
          <p:spPr>
            <a:xfrm>
              <a:off x="88863" y="5494843"/>
              <a:ext cx="10127896" cy="40640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p>
              <a:pPr defTabSz="457200">
                <a:lnSpc>
                  <a:spcPct val="120000"/>
                </a:lnSpc>
                <a:defRPr sz="2000"/>
              </a:pPr>
              <a:r>
                <a:t>A misfit function corresponds to a </a:t>
              </a:r>
              <a:r>
                <a:rPr>
                  <a:solidFill>
                    <a:srgbClr val="941100"/>
                  </a:solidFill>
                  <a:latin typeface="Helvetica"/>
                  <a:ea typeface="Helvetica"/>
                  <a:cs typeface="Helvetica"/>
                  <a:sym typeface="Helvetica"/>
                </a:rPr>
                <a:t>transformation</a:t>
              </a:r>
              <a:r>
                <a:t> between predicted and observed data.</a:t>
              </a:r>
            </a:p>
          </p:txBody>
        </p:sp>
        <p:sp>
          <p:nvSpPr>
            <p:cNvPr id="228" name="A misfit function is a distance between two objects (observations and predictions, etc)"/>
            <p:cNvSpPr txBox="1"/>
            <p:nvPr/>
          </p:nvSpPr>
          <p:spPr>
            <a:xfrm>
              <a:off x="0" y="5001936"/>
              <a:ext cx="10683050" cy="77216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p>
              <a:pPr defTabSz="457200">
                <a:lnSpc>
                  <a:spcPct val="120000"/>
                </a:lnSpc>
                <a:defRPr sz="2000"/>
              </a:pPr>
              <a:r>
                <a:t>A misfit function is a </a:t>
              </a:r>
              <a:r>
                <a:rPr>
                  <a:solidFill>
                    <a:schemeClr val="accent5">
                      <a:hueOff val="-176146"/>
                      <a:satOff val="3665"/>
                      <a:lumOff val="-13986"/>
                    </a:schemeClr>
                  </a:solidFill>
                  <a:latin typeface="Helvetica"/>
                  <a:ea typeface="Helvetica"/>
                  <a:cs typeface="Helvetica"/>
                  <a:sym typeface="Helvetica"/>
                </a:rPr>
                <a:t>distance</a:t>
              </a:r>
              <a:r>
                <a:t> between two objects (observations and predictions, etc)</a:t>
              </a:r>
            </a:p>
          </p:txBody>
        </p:sp>
        <p:sp>
          <p:nvSpPr>
            <p:cNvPr id="229" name="The Euclidean distance between  A and B is itself the solution  to an optimisation problem"/>
            <p:cNvSpPr txBox="1"/>
            <p:nvPr/>
          </p:nvSpPr>
          <p:spPr>
            <a:xfrm>
              <a:off x="7782300" y="-1"/>
              <a:ext cx="4087064" cy="1181102"/>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p>
              <a:pPr defTabSz="457200">
                <a:lnSpc>
                  <a:spcPct val="120000"/>
                </a:lnSpc>
                <a:defRPr sz="2100"/>
              </a:pPr>
              <a:r>
                <a:t>The Euclidean distance between </a:t>
              </a:r>
              <a:br/>
              <a:r>
                <a:t>A and B is itself the solution </a:t>
              </a:r>
              <a:br/>
              <a:r>
                <a:t>to an optimisation problem</a:t>
              </a:r>
            </a:p>
          </p:txBody>
        </p:sp>
        <p:sp>
          <p:nvSpPr>
            <p:cNvPr id="230" name="Circle"/>
            <p:cNvSpPr/>
            <p:nvPr/>
          </p:nvSpPr>
          <p:spPr>
            <a:xfrm>
              <a:off x="3839217" y="1808293"/>
              <a:ext cx="342901" cy="342901"/>
            </a:xfrm>
            <a:prstGeom prst="ellipse">
              <a:avLst/>
            </a:prstGeom>
            <a:solidFill>
              <a:srgbClr val="FFFFFF"/>
            </a:solidFill>
            <a:ln w="25400" cap="flat">
              <a:solidFill>
                <a:srgbClr val="85888D"/>
              </a:solidFill>
              <a:prstDash val="solid"/>
              <a:miter lim="400000"/>
            </a:ln>
            <a:effectLst/>
          </p:spPr>
          <p:txBody>
            <a:bodyPr wrap="square" lIns="50800" tIns="50800" rIns="50800" bIns="50800" numCol="1" anchor="ctr">
              <a:noAutofit/>
            </a:bodyPr>
            <a:lstStyle/>
            <a:p>
              <a:pPr>
                <a:defRPr sz="2400"/>
              </a:pPr>
              <a:endParaRPr/>
            </a:p>
          </p:txBody>
        </p:sp>
      </p:grpSp>
    </p:spTree>
  </p:cSld>
  <p:clrMapOvr>
    <a:masterClrMapping/>
  </p:clrMapOvr>
  <p:transition/>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2" nodeType="clickEffect">
                                  <p:stCondLst>
                                    <p:cond delay="0"/>
                                  </p:stCondLst>
                                  <p:iterate>
                                    <p:tmAbs val="0"/>
                                  </p:iterate>
                                  <p:childTnLst>
                                    <p:set>
                                      <p:cBhvr>
                                        <p:cTn id="10" fill="hold"/>
                                        <p:tgtEl>
                                          <p:spTgt spid="2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3" nodeType="clickEffect">
                                  <p:stCondLst>
                                    <p:cond delay="0"/>
                                  </p:stCondLst>
                                  <p:iterate>
                                    <p:tmAbs val="0"/>
                                  </p:iterate>
                                  <p:childTnLst>
                                    <p:set>
                                      <p:cBhvr>
                                        <p:cTn id="14" fill="hold"/>
                                        <p:tgtEl>
                                          <p:spTgt spid="2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3" grpId="1" animBg="1" advAuto="0"/>
      <p:bldP spid="224" grpId="2" animBg="1" advAuto="0"/>
      <p:bldP spid="231" grpId="3" animBg="1"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 name="Transforming two Gaussians into one"/>
          <p:cNvSpPr txBox="1">
            <a:spLocks noGrp="1"/>
          </p:cNvSpPr>
          <p:nvPr>
            <p:ph type="title"/>
          </p:nvPr>
        </p:nvSpPr>
        <p:spPr>
          <a:xfrm>
            <a:off x="1343652" y="-459138"/>
            <a:ext cx="11049001" cy="2529590"/>
          </a:xfrm>
          <a:prstGeom prst="rect">
            <a:avLst/>
          </a:prstGeom>
        </p:spPr>
        <p:txBody>
          <a:bodyPr anchor="ctr"/>
          <a:lstStyle>
            <a:lvl1pPr marR="457200" defTabSz="647700">
              <a:defRPr sz="4300">
                <a:latin typeface="+mn-lt"/>
                <a:ea typeface="+mn-ea"/>
                <a:cs typeface="+mn-cs"/>
                <a:sym typeface="Helvetica Light"/>
              </a:defRPr>
            </a:lvl1pPr>
          </a:lstStyle>
          <a:p>
            <a:r>
              <a:t>Transforming two Gaussians into one</a:t>
            </a:r>
          </a:p>
        </p:txBody>
      </p:sp>
      <p:sp>
        <p:nvSpPr>
          <p:cNvPr id="240" name="Slide Number"/>
          <p:cNvSpPr txBox="1">
            <a:spLocks noGrp="1"/>
          </p:cNvSpPr>
          <p:nvPr>
            <p:ph type="sldNum" sz="quarter" idx="2"/>
          </p:nvPr>
        </p:nvSpPr>
        <p:spPr>
          <a:xfrm>
            <a:off x="12095480" y="9156700"/>
            <a:ext cx="342901" cy="36830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5</a:t>
            </a:fld>
            <a:endParaRPr/>
          </a:p>
        </p:txBody>
      </p:sp>
      <p:grpSp>
        <p:nvGrpSpPr>
          <p:cNvPr id="250" name="Group"/>
          <p:cNvGrpSpPr/>
          <p:nvPr/>
        </p:nvGrpSpPr>
        <p:grpSpPr>
          <a:xfrm>
            <a:off x="684391" y="1997689"/>
            <a:ext cx="3782337" cy="2583223"/>
            <a:chOff x="0" y="0"/>
            <a:chExt cx="3782336" cy="2583222"/>
          </a:xfrm>
        </p:grpSpPr>
        <p:sp>
          <p:nvSpPr>
            <p:cNvPr id="241" name="Equal steps along the  Euclidean path…"/>
            <p:cNvSpPr txBox="1"/>
            <p:nvPr/>
          </p:nvSpPr>
          <p:spPr>
            <a:xfrm>
              <a:off x="0" y="0"/>
              <a:ext cx="3782337" cy="105156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p>
              <a:pPr defTabSz="457200">
                <a:lnSpc>
                  <a:spcPct val="120000"/>
                </a:lnSpc>
                <a:defRPr sz="1800"/>
              </a:pPr>
              <a:r>
                <a:t>Equal steps along the </a:t>
              </a:r>
              <a:br/>
              <a:r>
                <a:t>Euclidean path </a:t>
              </a:r>
            </a:p>
            <a:p>
              <a:pPr defTabSz="457200">
                <a:lnSpc>
                  <a:spcPct val="120000"/>
                </a:lnSpc>
                <a:defRPr sz="1800"/>
              </a:pPr>
              <a:r>
                <a:t>between endpoints</a:t>
              </a:r>
            </a:p>
          </p:txBody>
        </p:sp>
        <p:grpSp>
          <p:nvGrpSpPr>
            <p:cNvPr id="246" name="Group"/>
            <p:cNvGrpSpPr/>
            <p:nvPr/>
          </p:nvGrpSpPr>
          <p:grpSpPr>
            <a:xfrm rot="10800000">
              <a:off x="475549" y="1498584"/>
              <a:ext cx="2831238" cy="1084638"/>
              <a:chOff x="0" y="0"/>
              <a:chExt cx="2831236" cy="1084637"/>
            </a:xfrm>
          </p:grpSpPr>
          <p:sp>
            <p:nvSpPr>
              <p:cNvPr id="242" name="Line"/>
              <p:cNvSpPr/>
              <p:nvPr/>
            </p:nvSpPr>
            <p:spPr>
              <a:xfrm>
                <a:off x="1275301" y="515479"/>
                <a:ext cx="1467160" cy="463366"/>
              </a:xfrm>
              <a:prstGeom prst="line">
                <a:avLst/>
              </a:prstGeom>
              <a:noFill/>
              <a:ln w="25400" cap="flat">
                <a:solidFill>
                  <a:srgbClr val="000000"/>
                </a:solidFill>
                <a:prstDash val="solid"/>
                <a:miter lim="400000"/>
                <a:headEnd type="triangle" w="med" len="med"/>
              </a:ln>
              <a:effectLst/>
            </p:spPr>
            <p:txBody>
              <a:bodyPr wrap="square" lIns="50800" tIns="50800" rIns="50800" bIns="50800" numCol="1" anchor="ctr">
                <a:noAutofit/>
              </a:bodyPr>
              <a:lstStyle/>
              <a:p>
                <a:pPr>
                  <a:defRPr sz="2400"/>
                </a:pPr>
                <a:endParaRPr/>
              </a:p>
            </p:txBody>
          </p:sp>
          <p:sp>
            <p:nvSpPr>
              <p:cNvPr id="243" name="Line"/>
              <p:cNvSpPr/>
              <p:nvPr/>
            </p:nvSpPr>
            <p:spPr>
              <a:xfrm>
                <a:off x="135343" y="153262"/>
                <a:ext cx="2616201" cy="839023"/>
              </a:xfrm>
              <a:prstGeom prst="line">
                <a:avLst/>
              </a:prstGeom>
              <a:noFill/>
              <a:ln w="25400" cap="flat">
                <a:solidFill>
                  <a:srgbClr val="000000"/>
                </a:solidFill>
                <a:prstDash val="solid"/>
                <a:miter lim="400000"/>
              </a:ln>
              <a:effectLst/>
            </p:spPr>
            <p:txBody>
              <a:bodyPr wrap="square" lIns="50800" tIns="50800" rIns="50800" bIns="50800" numCol="1" anchor="ctr">
                <a:noAutofit/>
              </a:bodyPr>
              <a:lstStyle/>
              <a:p>
                <a:pPr>
                  <a:defRPr sz="2400"/>
                </a:pPr>
                <a:endParaRPr/>
              </a:p>
            </p:txBody>
          </p:sp>
          <p:sp>
            <p:nvSpPr>
              <p:cNvPr id="244" name="Circle"/>
              <p:cNvSpPr/>
              <p:nvPr/>
            </p:nvSpPr>
            <p:spPr>
              <a:xfrm>
                <a:off x="0" y="0"/>
                <a:ext cx="221120" cy="221120"/>
              </a:xfrm>
              <a:prstGeom prst="ellipse">
                <a:avLst/>
              </a:prstGeom>
              <a:blipFill rotWithShape="1">
                <a:blip r:embed="rId6"/>
                <a:srcRect/>
                <a:tile tx="0" ty="0" sx="100000" sy="100000" flip="none" algn="tl"/>
              </a:blipFill>
              <a:ln w="12700" cap="flat">
                <a:noFill/>
                <a:miter lim="400000"/>
              </a:ln>
              <a:effectLst>
                <a:outerShdw blurRad="38100" dist="25400" dir="5400000" rotWithShape="0">
                  <a:srgbClr val="000000">
                    <a:alpha val="50000"/>
                  </a:srgbClr>
                </a:outerShdw>
              </a:effectLst>
            </p:spPr>
            <p:txBody>
              <a:bodyPr wrap="square" lIns="50800" tIns="50800" rIns="50800" bIns="50800" numCol="1" anchor="ctr">
                <a:noAutofit/>
              </a:bodyPr>
              <a:lstStyle/>
              <a:p>
                <a:pPr>
                  <a:defRPr sz="2400">
                    <a:solidFill>
                      <a:srgbClr val="FFFFFF"/>
                    </a:solidFill>
                  </a:defRPr>
                </a:pPr>
                <a:endParaRPr/>
              </a:p>
            </p:txBody>
          </p:sp>
          <p:sp>
            <p:nvSpPr>
              <p:cNvPr id="245" name="Circle"/>
              <p:cNvSpPr/>
              <p:nvPr/>
            </p:nvSpPr>
            <p:spPr>
              <a:xfrm>
                <a:off x="2610117" y="863517"/>
                <a:ext cx="221120" cy="221121"/>
              </a:xfrm>
              <a:prstGeom prst="ellipse">
                <a:avLst/>
              </a:prstGeom>
              <a:blipFill rotWithShape="1">
                <a:blip r:embed="rId7"/>
                <a:srcRect/>
                <a:tile tx="0" ty="0" sx="100000" sy="100000" flip="none" algn="tl"/>
              </a:blipFill>
              <a:ln w="12700" cap="flat">
                <a:noFill/>
                <a:miter lim="400000"/>
              </a:ln>
              <a:effectLst>
                <a:outerShdw blurRad="50800" dist="12700" rotWithShape="0">
                  <a:srgbClr val="000000">
                    <a:alpha val="50000"/>
                  </a:srgbClr>
                </a:outerShdw>
              </a:effectLst>
            </p:spPr>
            <p:txBody>
              <a:bodyPr wrap="square" lIns="50800" tIns="50800" rIns="50800" bIns="50800" numCol="1" anchor="ctr">
                <a:noAutofit/>
              </a:bodyPr>
              <a:lstStyle/>
              <a:p>
                <a:pPr>
                  <a:defRPr sz="2400">
                    <a:solidFill>
                      <a:srgbClr val="FFFFFF"/>
                    </a:solidFill>
                  </a:defRPr>
                </a:pPr>
                <a:endParaRPr/>
              </a:p>
            </p:txBody>
          </p:sp>
        </p:grpSp>
        <p:sp>
          <p:nvSpPr>
            <p:cNvPr id="247" name="Circle"/>
            <p:cNvSpPr/>
            <p:nvPr/>
          </p:nvSpPr>
          <p:spPr>
            <a:xfrm>
              <a:off x="1367928" y="1775123"/>
              <a:ext cx="230942" cy="230943"/>
            </a:xfrm>
            <a:prstGeom prst="ellipse">
              <a:avLst/>
            </a:prstGeom>
            <a:solidFill>
              <a:srgbClr val="FFFFFF"/>
            </a:solidFill>
            <a:ln w="25400" cap="flat">
              <a:solidFill>
                <a:srgbClr val="85888D"/>
              </a:solidFill>
              <a:prstDash val="solid"/>
              <a:miter lim="400000"/>
            </a:ln>
            <a:effectLst/>
          </p:spPr>
          <p:txBody>
            <a:bodyPr wrap="square" lIns="50800" tIns="50800" rIns="50800" bIns="50800" numCol="1" anchor="ctr">
              <a:noAutofit/>
            </a:bodyPr>
            <a:lstStyle/>
            <a:p>
              <a:pPr>
                <a:defRPr sz="2400"/>
              </a:pPr>
              <a:endParaRPr/>
            </a:p>
          </p:txBody>
        </p:sp>
        <p:sp>
          <p:nvSpPr>
            <p:cNvPr id="248" name="2 Gaussians"/>
            <p:cNvSpPr txBox="1"/>
            <p:nvPr/>
          </p:nvSpPr>
          <p:spPr>
            <a:xfrm>
              <a:off x="141616" y="1164414"/>
              <a:ext cx="961430" cy="2794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lgn="l" defTabSz="457200">
                <a:lnSpc>
                  <a:spcPct val="120000"/>
                </a:lnSpc>
                <a:defRPr sz="1200">
                  <a:latin typeface="Helvetica"/>
                  <a:ea typeface="Helvetica"/>
                  <a:cs typeface="Helvetica"/>
                  <a:sym typeface="Helvetica"/>
                </a:defRPr>
              </a:lvl1pPr>
            </a:lstStyle>
            <a:p>
              <a:r>
                <a:t>2 Gaussians</a:t>
              </a:r>
            </a:p>
          </p:txBody>
        </p:sp>
        <p:sp>
          <p:nvSpPr>
            <p:cNvPr id="249" name="1 Gaussian"/>
            <p:cNvSpPr txBox="1"/>
            <p:nvPr/>
          </p:nvSpPr>
          <p:spPr>
            <a:xfrm>
              <a:off x="2839096" y="2012773"/>
              <a:ext cx="885230" cy="2794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lgn="l" defTabSz="457200">
                <a:lnSpc>
                  <a:spcPct val="120000"/>
                </a:lnSpc>
                <a:defRPr sz="1200">
                  <a:latin typeface="Helvetica"/>
                  <a:ea typeface="Helvetica"/>
                  <a:cs typeface="Helvetica"/>
                  <a:sym typeface="Helvetica"/>
                </a:defRPr>
              </a:lvl1pPr>
            </a:lstStyle>
            <a:p>
              <a:r>
                <a:t>1 Gaussian</a:t>
              </a:r>
            </a:p>
          </p:txBody>
        </p:sp>
      </p:grpSp>
      <p:grpSp>
        <p:nvGrpSpPr>
          <p:cNvPr id="264" name="Group"/>
          <p:cNvGrpSpPr/>
          <p:nvPr/>
        </p:nvGrpSpPr>
        <p:grpSpPr>
          <a:xfrm>
            <a:off x="773291" y="5482569"/>
            <a:ext cx="3782337" cy="2917393"/>
            <a:chOff x="0" y="0"/>
            <a:chExt cx="3782336" cy="2917392"/>
          </a:xfrm>
        </p:grpSpPr>
        <p:sp>
          <p:nvSpPr>
            <p:cNvPr id="251" name="Equal steps along the  Optimal Transport path…"/>
            <p:cNvSpPr txBox="1"/>
            <p:nvPr/>
          </p:nvSpPr>
          <p:spPr>
            <a:xfrm>
              <a:off x="0" y="0"/>
              <a:ext cx="3782337" cy="105156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p>
              <a:pPr defTabSz="457200">
                <a:lnSpc>
                  <a:spcPct val="120000"/>
                </a:lnSpc>
                <a:defRPr sz="1800"/>
              </a:pPr>
              <a:r>
                <a:t>Equal steps along the </a:t>
              </a:r>
              <a:br/>
              <a:r>
                <a:t>Optimal Transport path </a:t>
              </a:r>
            </a:p>
            <a:p>
              <a:pPr defTabSz="457200">
                <a:lnSpc>
                  <a:spcPct val="120000"/>
                </a:lnSpc>
                <a:defRPr sz="1800"/>
              </a:pPr>
              <a:r>
                <a:t>between endpoints</a:t>
              </a:r>
            </a:p>
          </p:txBody>
        </p:sp>
        <p:sp>
          <p:nvSpPr>
            <p:cNvPr id="252" name="2 Gaussians"/>
            <p:cNvSpPr txBox="1"/>
            <p:nvPr/>
          </p:nvSpPr>
          <p:spPr>
            <a:xfrm>
              <a:off x="141616" y="1164414"/>
              <a:ext cx="961430" cy="2794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lgn="l" defTabSz="457200">
                <a:lnSpc>
                  <a:spcPct val="120000"/>
                </a:lnSpc>
                <a:defRPr sz="1200">
                  <a:latin typeface="Helvetica"/>
                  <a:ea typeface="Helvetica"/>
                  <a:cs typeface="Helvetica"/>
                  <a:sym typeface="Helvetica"/>
                </a:defRPr>
              </a:lvl1pPr>
            </a:lstStyle>
            <a:p>
              <a:r>
                <a:t>2 Gaussians</a:t>
              </a:r>
            </a:p>
          </p:txBody>
        </p:sp>
        <p:sp>
          <p:nvSpPr>
            <p:cNvPr id="253" name="1 Gaussian"/>
            <p:cNvSpPr txBox="1"/>
            <p:nvPr/>
          </p:nvSpPr>
          <p:spPr>
            <a:xfrm>
              <a:off x="2704476" y="2637992"/>
              <a:ext cx="885230" cy="2794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lgn="l" defTabSz="457200">
                <a:lnSpc>
                  <a:spcPct val="120000"/>
                </a:lnSpc>
                <a:defRPr sz="1200">
                  <a:latin typeface="Helvetica"/>
                  <a:ea typeface="Helvetica"/>
                  <a:cs typeface="Helvetica"/>
                  <a:sym typeface="Helvetica"/>
                </a:defRPr>
              </a:lvl1pPr>
            </a:lstStyle>
            <a:p>
              <a:r>
                <a:t>1 Gaussian</a:t>
              </a:r>
            </a:p>
          </p:txBody>
        </p:sp>
        <p:grpSp>
          <p:nvGrpSpPr>
            <p:cNvPr id="259" name="Group"/>
            <p:cNvGrpSpPr/>
            <p:nvPr/>
          </p:nvGrpSpPr>
          <p:grpSpPr>
            <a:xfrm>
              <a:off x="502142" y="1560782"/>
              <a:ext cx="2632949" cy="922911"/>
              <a:chOff x="0" y="0"/>
              <a:chExt cx="2632948" cy="922909"/>
            </a:xfrm>
          </p:grpSpPr>
          <p:grpSp>
            <p:nvGrpSpPr>
              <p:cNvPr id="256" name="Group"/>
              <p:cNvGrpSpPr/>
              <p:nvPr/>
            </p:nvGrpSpPr>
            <p:grpSpPr>
              <a:xfrm>
                <a:off x="0" y="0"/>
                <a:ext cx="2632949" cy="922910"/>
                <a:chOff x="0" y="0"/>
                <a:chExt cx="2632948" cy="922909"/>
              </a:xfrm>
            </p:grpSpPr>
            <p:sp>
              <p:nvSpPr>
                <p:cNvPr id="275" name="Connection Line"/>
                <p:cNvSpPr/>
                <p:nvPr/>
              </p:nvSpPr>
              <p:spPr>
                <a:xfrm>
                  <a:off x="0" y="113392"/>
                  <a:ext cx="1682522" cy="644338"/>
                </a:xfrm>
                <a:custGeom>
                  <a:avLst/>
                  <a:gdLst/>
                  <a:ahLst/>
                  <a:cxnLst>
                    <a:cxn ang="0">
                      <a:pos x="wd2" y="hd2"/>
                    </a:cxn>
                    <a:cxn ang="5400000">
                      <a:pos x="wd2" y="hd2"/>
                    </a:cxn>
                    <a:cxn ang="10800000">
                      <a:pos x="wd2" y="hd2"/>
                    </a:cxn>
                    <a:cxn ang="16200000">
                      <a:pos x="wd2" y="hd2"/>
                    </a:cxn>
                  </a:cxnLst>
                  <a:rect l="0" t="0" r="r" b="b"/>
                  <a:pathLst>
                    <a:path w="21600" h="16280" extrusionOk="0">
                      <a:moveTo>
                        <a:pt x="21600" y="4233"/>
                      </a:moveTo>
                      <a:cubicBezTo>
                        <a:pt x="9761" y="21600"/>
                        <a:pt x="2561" y="20189"/>
                        <a:pt x="0" y="0"/>
                      </a:cubicBezTo>
                    </a:path>
                  </a:pathLst>
                </a:custGeom>
                <a:noFill/>
                <a:ln w="25400" cap="flat">
                  <a:solidFill>
                    <a:srgbClr val="000000"/>
                  </a:solidFill>
                  <a:prstDash val="solid"/>
                  <a:miter lim="400000"/>
                </a:ln>
                <a:effectLst/>
              </p:spPr>
              <p:txBody>
                <a:bodyPr/>
                <a:lstStyle/>
                <a:p>
                  <a:endParaRPr/>
                </a:p>
              </p:txBody>
            </p:sp>
            <p:sp>
              <p:nvSpPr>
                <p:cNvPr id="276" name="Connection Line"/>
                <p:cNvSpPr/>
                <p:nvPr/>
              </p:nvSpPr>
              <p:spPr>
                <a:xfrm>
                  <a:off x="1661626" y="-1"/>
                  <a:ext cx="971323" cy="922911"/>
                </a:xfrm>
                <a:custGeom>
                  <a:avLst/>
                  <a:gdLst/>
                  <a:ahLst/>
                  <a:cxnLst>
                    <a:cxn ang="0">
                      <a:pos x="wd2" y="hd2"/>
                    </a:cxn>
                    <a:cxn ang="5400000">
                      <a:pos x="wd2" y="hd2"/>
                    </a:cxn>
                    <a:cxn ang="10800000">
                      <a:pos x="wd2" y="hd2"/>
                    </a:cxn>
                    <a:cxn ang="16200000">
                      <a:pos x="wd2" y="hd2"/>
                    </a:cxn>
                  </a:cxnLst>
                  <a:rect l="0" t="0" r="r" b="b"/>
                  <a:pathLst>
                    <a:path w="21596" h="16990" extrusionOk="0">
                      <a:moveTo>
                        <a:pt x="21596" y="16990"/>
                      </a:moveTo>
                      <a:cubicBezTo>
                        <a:pt x="21600" y="-778"/>
                        <a:pt x="14401" y="-4610"/>
                        <a:pt x="0" y="5494"/>
                      </a:cubicBezTo>
                    </a:path>
                  </a:pathLst>
                </a:custGeom>
                <a:noFill/>
                <a:ln w="25400" cap="flat">
                  <a:solidFill>
                    <a:srgbClr val="000000"/>
                  </a:solidFill>
                  <a:prstDash val="solid"/>
                  <a:miter lim="400000"/>
                </a:ln>
                <a:effectLst/>
              </p:spPr>
              <p:txBody>
                <a:bodyPr/>
                <a:lstStyle/>
                <a:p>
                  <a:endParaRPr/>
                </a:p>
              </p:txBody>
            </p:sp>
          </p:grpSp>
          <p:sp>
            <p:nvSpPr>
              <p:cNvPr id="257" name="Line"/>
              <p:cNvSpPr/>
              <p:nvPr/>
            </p:nvSpPr>
            <p:spPr>
              <a:xfrm flipV="1">
                <a:off x="750167" y="716182"/>
                <a:ext cx="125563" cy="40509"/>
              </a:xfrm>
              <a:prstGeom prst="line">
                <a:avLst/>
              </a:prstGeom>
              <a:noFill/>
              <a:ln w="25400" cap="flat">
                <a:solidFill>
                  <a:srgbClr val="000000"/>
                </a:solidFill>
                <a:prstDash val="solid"/>
                <a:miter lim="400000"/>
                <a:tailEnd type="triangle" w="med" len="med"/>
              </a:ln>
              <a:effectLst/>
            </p:spPr>
            <p:txBody>
              <a:bodyPr wrap="square" lIns="50800" tIns="50800" rIns="50800" bIns="50800" numCol="1" anchor="ctr">
                <a:noAutofit/>
              </a:bodyPr>
              <a:lstStyle/>
              <a:p>
                <a:pPr>
                  <a:defRPr sz="2400"/>
                </a:pPr>
                <a:endParaRPr/>
              </a:p>
            </p:txBody>
          </p:sp>
          <p:sp>
            <p:nvSpPr>
              <p:cNvPr id="258" name="Line"/>
              <p:cNvSpPr/>
              <p:nvPr/>
            </p:nvSpPr>
            <p:spPr>
              <a:xfrm>
                <a:off x="2487418" y="139473"/>
                <a:ext cx="64697" cy="114984"/>
              </a:xfrm>
              <a:prstGeom prst="line">
                <a:avLst/>
              </a:prstGeom>
              <a:noFill/>
              <a:ln w="25400" cap="flat">
                <a:solidFill>
                  <a:srgbClr val="000000"/>
                </a:solidFill>
                <a:prstDash val="solid"/>
                <a:miter lim="400000"/>
                <a:tailEnd type="triangle" w="med" len="med"/>
              </a:ln>
              <a:effectLst/>
            </p:spPr>
            <p:txBody>
              <a:bodyPr wrap="square" lIns="50800" tIns="50800" rIns="50800" bIns="50800" numCol="1" anchor="ctr">
                <a:noAutofit/>
              </a:bodyPr>
              <a:lstStyle/>
              <a:p>
                <a:pPr>
                  <a:defRPr sz="2400"/>
                </a:pPr>
                <a:endParaRPr/>
              </a:p>
            </p:txBody>
          </p:sp>
        </p:grpSp>
        <p:sp>
          <p:nvSpPr>
            <p:cNvPr id="260" name="Circle"/>
            <p:cNvSpPr/>
            <p:nvPr/>
          </p:nvSpPr>
          <p:spPr>
            <a:xfrm>
              <a:off x="1753945" y="1938106"/>
              <a:ext cx="230943" cy="230942"/>
            </a:xfrm>
            <a:prstGeom prst="ellipse">
              <a:avLst/>
            </a:prstGeom>
            <a:solidFill>
              <a:srgbClr val="FFFFFF"/>
            </a:solidFill>
            <a:ln w="25400" cap="flat">
              <a:solidFill>
                <a:srgbClr val="85888D"/>
              </a:solidFill>
              <a:prstDash val="solid"/>
              <a:miter lim="400000"/>
            </a:ln>
            <a:effectLst/>
          </p:spPr>
          <p:txBody>
            <a:bodyPr wrap="square" lIns="50800" tIns="50800" rIns="50800" bIns="50800" numCol="1" anchor="ctr">
              <a:noAutofit/>
            </a:bodyPr>
            <a:lstStyle/>
            <a:p>
              <a:pPr>
                <a:defRPr sz="2400"/>
              </a:pPr>
              <a:endParaRPr/>
            </a:p>
          </p:txBody>
        </p:sp>
        <p:grpSp>
          <p:nvGrpSpPr>
            <p:cNvPr id="263" name="Group"/>
            <p:cNvGrpSpPr/>
            <p:nvPr/>
          </p:nvGrpSpPr>
          <p:grpSpPr>
            <a:xfrm rot="10800000">
              <a:off x="386649" y="1511257"/>
              <a:ext cx="2831238" cy="1084639"/>
              <a:chOff x="0" y="0"/>
              <a:chExt cx="2831236" cy="1084637"/>
            </a:xfrm>
          </p:grpSpPr>
          <p:sp>
            <p:nvSpPr>
              <p:cNvPr id="261" name="Circle"/>
              <p:cNvSpPr/>
              <p:nvPr/>
            </p:nvSpPr>
            <p:spPr>
              <a:xfrm>
                <a:off x="0" y="0"/>
                <a:ext cx="221120" cy="221120"/>
              </a:xfrm>
              <a:prstGeom prst="ellipse">
                <a:avLst/>
              </a:prstGeom>
              <a:blipFill rotWithShape="1">
                <a:blip r:embed="rId6"/>
                <a:srcRect/>
                <a:tile tx="0" ty="0" sx="100000" sy="100000" flip="none" algn="tl"/>
              </a:blipFill>
              <a:ln w="12700" cap="flat">
                <a:noFill/>
                <a:miter lim="400000"/>
              </a:ln>
              <a:effectLst>
                <a:outerShdw blurRad="38100" dist="25400" dir="5400000" rotWithShape="0">
                  <a:srgbClr val="000000">
                    <a:alpha val="50000"/>
                  </a:srgbClr>
                </a:outerShdw>
              </a:effectLst>
            </p:spPr>
            <p:txBody>
              <a:bodyPr wrap="square" lIns="50800" tIns="50800" rIns="50800" bIns="50800" numCol="1" anchor="ctr">
                <a:noAutofit/>
              </a:bodyPr>
              <a:lstStyle/>
              <a:p>
                <a:pPr>
                  <a:defRPr sz="2400">
                    <a:solidFill>
                      <a:srgbClr val="FFFFFF"/>
                    </a:solidFill>
                  </a:defRPr>
                </a:pPr>
                <a:endParaRPr/>
              </a:p>
            </p:txBody>
          </p:sp>
          <p:sp>
            <p:nvSpPr>
              <p:cNvPr id="262" name="Circle"/>
              <p:cNvSpPr/>
              <p:nvPr/>
            </p:nvSpPr>
            <p:spPr>
              <a:xfrm>
                <a:off x="2610117" y="863517"/>
                <a:ext cx="221120" cy="221121"/>
              </a:xfrm>
              <a:prstGeom prst="ellipse">
                <a:avLst/>
              </a:prstGeom>
              <a:blipFill rotWithShape="1">
                <a:blip r:embed="rId7"/>
                <a:srcRect/>
                <a:tile tx="0" ty="0" sx="100000" sy="100000" flip="none" algn="tl"/>
              </a:blipFill>
              <a:ln w="12700" cap="flat">
                <a:noFill/>
                <a:miter lim="400000"/>
              </a:ln>
              <a:effectLst>
                <a:outerShdw blurRad="50800" dist="12700" rotWithShape="0">
                  <a:srgbClr val="000000">
                    <a:alpha val="50000"/>
                  </a:srgbClr>
                </a:outerShdw>
              </a:effectLst>
            </p:spPr>
            <p:txBody>
              <a:bodyPr wrap="square" lIns="50800" tIns="50800" rIns="50800" bIns="50800" numCol="1" anchor="ctr">
                <a:noAutofit/>
              </a:bodyPr>
              <a:lstStyle/>
              <a:p>
                <a:pPr>
                  <a:defRPr sz="2400">
                    <a:solidFill>
                      <a:srgbClr val="FFFFFF"/>
                    </a:solidFill>
                  </a:defRPr>
                </a:pPr>
                <a:endParaRPr/>
              </a:p>
            </p:txBody>
          </p:sp>
        </p:grpSp>
      </p:grpSp>
      <p:pic>
        <p:nvPicPr>
          <p:cNvPr id="265" name="LS_bary_GaussB_200calc_200masses_200f.mp4" descr="LS_bary_GaussB_200calc_200masses_200f.mp4"/>
          <p:cNvPicPr>
            <a:picLocks/>
          </p:cNvPicPr>
          <p:nvPr>
            <a:videoFile r:link="rId2"/>
            <p:extLst>
              <p:ext uri="{DAA4B4D4-6D71-4841-9C94-3DE7FCFB9230}">
                <p14:media xmlns:p14="http://schemas.microsoft.com/office/powerpoint/2010/main" r:embed="rId1"/>
              </p:ext>
            </p:extLst>
          </p:nvPr>
        </p:nvPicPr>
        <p:blipFill>
          <a:blip r:embed="rId8"/>
          <a:stretch>
            <a:fillRect/>
          </a:stretch>
        </p:blipFill>
        <p:spPr>
          <a:xfrm>
            <a:off x="5254306" y="1469677"/>
            <a:ext cx="5158093" cy="3868570"/>
          </a:xfrm>
          <a:prstGeom prst="rect">
            <a:avLst/>
          </a:prstGeom>
          <a:ln w="12700">
            <a:miter lim="400000"/>
          </a:ln>
        </p:spPr>
      </p:pic>
      <p:pic>
        <p:nvPicPr>
          <p:cNvPr id="266" name="W2_bary_sig10_Gauss_200calc_200mass_200f.mp4" descr="W2_bary_sig10_Gauss_200calc_200mass_200f.mp4"/>
          <p:cNvPicPr>
            <a:picLocks/>
          </p:cNvPicPr>
          <p:nvPr>
            <a:videoFile r:link="rId4"/>
            <p:extLst>
              <p:ext uri="{DAA4B4D4-6D71-4841-9C94-3DE7FCFB9230}">
                <p14:media xmlns:p14="http://schemas.microsoft.com/office/powerpoint/2010/main" r:embed="rId3"/>
              </p:ext>
            </p:extLst>
          </p:nvPr>
        </p:nvPicPr>
        <p:blipFill>
          <a:blip r:embed="rId8"/>
          <a:stretch>
            <a:fillRect/>
          </a:stretch>
        </p:blipFill>
        <p:spPr>
          <a:xfrm>
            <a:off x="5254306" y="5385995"/>
            <a:ext cx="5158093" cy="3868570"/>
          </a:xfrm>
          <a:prstGeom prst="rect">
            <a:avLst/>
          </a:prstGeom>
          <a:ln w="12700">
            <a:miter lim="400000"/>
          </a:ln>
        </p:spPr>
      </p:pic>
      <p:sp>
        <p:nvSpPr>
          <p:cNvPr id="267" name="Line"/>
          <p:cNvSpPr/>
          <p:nvPr/>
        </p:nvSpPr>
        <p:spPr>
          <a:xfrm>
            <a:off x="4241800" y="3073400"/>
            <a:ext cx="971024" cy="0"/>
          </a:xfrm>
          <a:prstGeom prst="line">
            <a:avLst/>
          </a:prstGeom>
          <a:ln w="88900">
            <a:solidFill>
              <a:srgbClr val="929292"/>
            </a:solidFill>
            <a:miter lim="400000"/>
            <a:tailEnd type="triangle"/>
          </a:ln>
        </p:spPr>
        <p:txBody>
          <a:bodyPr lIns="50800" tIns="50800" rIns="50800" bIns="50800" anchor="ctr"/>
          <a:lstStyle/>
          <a:p>
            <a:pPr>
              <a:defRPr sz="2400"/>
            </a:pPr>
            <a:endParaRPr/>
          </a:p>
        </p:txBody>
      </p:sp>
      <p:sp>
        <p:nvSpPr>
          <p:cNvPr id="268" name="Line"/>
          <p:cNvSpPr/>
          <p:nvPr/>
        </p:nvSpPr>
        <p:spPr>
          <a:xfrm>
            <a:off x="4241800" y="7320280"/>
            <a:ext cx="971024" cy="1"/>
          </a:xfrm>
          <a:prstGeom prst="line">
            <a:avLst/>
          </a:prstGeom>
          <a:ln w="88900">
            <a:solidFill>
              <a:srgbClr val="929292"/>
            </a:solidFill>
            <a:miter lim="400000"/>
            <a:tailEnd type="triangle"/>
          </a:ln>
        </p:spPr>
        <p:txBody>
          <a:bodyPr lIns="50800" tIns="50800" rIns="50800" bIns="50800" anchor="ctr"/>
          <a:lstStyle/>
          <a:p>
            <a:pPr>
              <a:defRPr sz="2400"/>
            </a:pPr>
            <a:endParaRPr/>
          </a:p>
        </p:txBody>
      </p:sp>
      <p:sp>
        <p:nvSpPr>
          <p:cNvPr id="269" name="Animation of the  linear (least squares)…"/>
          <p:cNvSpPr txBox="1"/>
          <p:nvPr/>
        </p:nvSpPr>
        <p:spPr>
          <a:xfrm>
            <a:off x="10453881" y="1513862"/>
            <a:ext cx="2469110" cy="138684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defTabSz="457200">
              <a:lnSpc>
                <a:spcPct val="120000"/>
              </a:lnSpc>
              <a:defRPr sz="1800"/>
            </a:pPr>
            <a:r>
              <a:t>Animation of the </a:t>
            </a:r>
            <a:br/>
            <a:r>
              <a:t>linear (</a:t>
            </a:r>
            <a:r>
              <a:rPr>
                <a:latin typeface="Helvetica"/>
                <a:ea typeface="Helvetica"/>
                <a:cs typeface="Helvetica"/>
                <a:sym typeface="Helvetica"/>
              </a:rPr>
              <a:t>least squares</a:t>
            </a:r>
            <a:r>
              <a:t>)</a:t>
            </a:r>
          </a:p>
          <a:p>
            <a:pPr defTabSz="457200">
              <a:lnSpc>
                <a:spcPct val="120000"/>
              </a:lnSpc>
              <a:defRPr sz="1800"/>
            </a:pPr>
            <a:r>
              <a:t>path between the start </a:t>
            </a:r>
            <a:br/>
            <a:r>
              <a:t>and end distributions</a:t>
            </a:r>
          </a:p>
        </p:txBody>
      </p:sp>
      <p:sp>
        <p:nvSpPr>
          <p:cNvPr id="270" name="Animation of the  optimal transport…"/>
          <p:cNvSpPr txBox="1"/>
          <p:nvPr/>
        </p:nvSpPr>
        <p:spPr>
          <a:xfrm>
            <a:off x="10580881" y="5442586"/>
            <a:ext cx="2469110" cy="1386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defTabSz="457200">
              <a:lnSpc>
                <a:spcPct val="120000"/>
              </a:lnSpc>
              <a:defRPr sz="1800"/>
            </a:pPr>
            <a:r>
              <a:t>Animation of the </a:t>
            </a:r>
            <a:br/>
            <a:r>
              <a:rPr>
                <a:latin typeface="Helvetica"/>
                <a:ea typeface="Helvetica"/>
                <a:cs typeface="Helvetica"/>
                <a:sym typeface="Helvetica"/>
              </a:rPr>
              <a:t>optimal transport</a:t>
            </a:r>
          </a:p>
          <a:p>
            <a:pPr defTabSz="457200">
              <a:lnSpc>
                <a:spcPct val="120000"/>
              </a:lnSpc>
              <a:defRPr sz="1800"/>
            </a:pPr>
            <a:r>
              <a:t>path between the start </a:t>
            </a:r>
            <a:br/>
            <a:r>
              <a:t>and end distributions</a:t>
            </a:r>
          </a:p>
        </p:txBody>
      </p:sp>
      <p:pic>
        <p:nvPicPr>
          <p:cNvPr id="271" name="Image" descr="Image"/>
          <p:cNvPicPr>
            <a:picLocks noChangeAspect="1"/>
          </p:cNvPicPr>
          <p:nvPr/>
        </p:nvPicPr>
        <p:blipFill>
          <a:blip r:embed="rId9"/>
          <a:stretch>
            <a:fillRect/>
          </a:stretch>
        </p:blipFill>
        <p:spPr>
          <a:xfrm>
            <a:off x="6385362" y="1732154"/>
            <a:ext cx="2870582" cy="3001097"/>
          </a:xfrm>
          <a:prstGeom prst="rect">
            <a:avLst/>
          </a:prstGeom>
          <a:ln w="12700">
            <a:miter lim="400000"/>
          </a:ln>
        </p:spPr>
      </p:pic>
      <p:pic>
        <p:nvPicPr>
          <p:cNvPr id="272" name="Image" descr="Image"/>
          <p:cNvPicPr>
            <a:picLocks noChangeAspect="1"/>
          </p:cNvPicPr>
          <p:nvPr/>
        </p:nvPicPr>
        <p:blipFill>
          <a:blip r:embed="rId9"/>
          <a:stretch>
            <a:fillRect/>
          </a:stretch>
        </p:blipFill>
        <p:spPr>
          <a:xfrm>
            <a:off x="6385361" y="5658523"/>
            <a:ext cx="2870583" cy="3001097"/>
          </a:xfrm>
          <a:prstGeom prst="rect">
            <a:avLst/>
          </a:prstGeom>
          <a:ln w="12700">
            <a:miter lim="400000"/>
          </a:ln>
        </p:spPr>
      </p:pic>
      <p:sp>
        <p:nvSpPr>
          <p:cNvPr id="273" name="Only amplitude changes"/>
          <p:cNvSpPr txBox="1"/>
          <p:nvPr/>
        </p:nvSpPr>
        <p:spPr>
          <a:xfrm>
            <a:off x="10379929" y="3363468"/>
            <a:ext cx="2617014"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defTabSz="457200">
              <a:lnSpc>
                <a:spcPct val="120000"/>
              </a:lnSpc>
              <a:defRPr sz="1800">
                <a:solidFill>
                  <a:schemeClr val="accent5">
                    <a:hueOff val="-176146"/>
                    <a:satOff val="3665"/>
                    <a:lumOff val="-13986"/>
                  </a:schemeClr>
                </a:solidFill>
              </a:defRPr>
            </a:lvl1pPr>
          </a:lstStyle>
          <a:p>
            <a:r>
              <a:t>Only amplitude changes</a:t>
            </a:r>
          </a:p>
        </p:txBody>
      </p:sp>
      <p:sp>
        <p:nvSpPr>
          <p:cNvPr id="274" name="Amplitude and position…"/>
          <p:cNvSpPr txBox="1"/>
          <p:nvPr/>
        </p:nvSpPr>
        <p:spPr>
          <a:xfrm>
            <a:off x="10449881" y="7340329"/>
            <a:ext cx="2477110" cy="71628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defTabSz="457200">
              <a:lnSpc>
                <a:spcPct val="120000"/>
              </a:lnSpc>
              <a:defRPr sz="1800">
                <a:solidFill>
                  <a:schemeClr val="accent5">
                    <a:hueOff val="-176146"/>
                    <a:satOff val="3665"/>
                    <a:lumOff val="-13986"/>
                  </a:schemeClr>
                </a:solidFill>
              </a:defRPr>
            </a:pPr>
            <a:r>
              <a:t>Amplitude and position</a:t>
            </a:r>
          </a:p>
          <a:p>
            <a:pPr defTabSz="457200">
              <a:lnSpc>
                <a:spcPct val="120000"/>
              </a:lnSpc>
              <a:defRPr sz="1800">
                <a:solidFill>
                  <a:schemeClr val="accent5">
                    <a:hueOff val="-176146"/>
                    <a:satOff val="3665"/>
                    <a:lumOff val="-13986"/>
                  </a:schemeClr>
                </a:solidFill>
              </a:defRPr>
            </a:pPr>
            <a:r>
              <a:t>changes</a:t>
            </a:r>
          </a:p>
        </p:txBody>
      </p:sp>
    </p:spTree>
  </p:cSld>
  <p:clrMapOvr>
    <a:masterClrMapping/>
  </p:clrMapOvr>
  <p:transition/>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00" fill="hold"/>
                                        <p:tgtEl>
                                          <p:spTgt spid="26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8000" fill="hold"/>
                                        <p:tgtEl>
                                          <p:spTgt spid="26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1" fill="hold" display="0">
                  <p:stCondLst>
                    <p:cond delay="indefinite"/>
                  </p:stCondLst>
                </p:cTn>
                <p:tgtEl>
                  <p:spTgt spid="265"/>
                </p:tgtEl>
              </p:cMediaNode>
            </p:video>
            <p:seq concurrent="1" prevAc="none" nextAc="seek">
              <p:cTn id="12" restart="whenNotActive" fill="hold" evtFilter="cancelBubble" nodeType="interactiveSeq">
                <p:stCondLst>
                  <p:cond evt="onClick" delay="0">
                    <p:tgtEl>
                      <p:spTgt spid="26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65"/>
                                        </p:tgtEl>
                                      </p:cBhvr>
                                    </p:cmd>
                                  </p:childTnLst>
                                </p:cTn>
                              </p:par>
                            </p:childTnLst>
                          </p:cTn>
                        </p:par>
                      </p:childTnLst>
                    </p:cTn>
                  </p:par>
                </p:childTnLst>
              </p:cTn>
              <p:nextCondLst>
                <p:cond evt="onClick" delay="0">
                  <p:tgtEl>
                    <p:spTgt spid="265"/>
                  </p:tgtEl>
                </p:cond>
              </p:nextCondLst>
            </p:seq>
            <p:video>
              <p:cMediaNode vol="100000">
                <p:cTn id="17" fill="hold" display="0">
                  <p:stCondLst>
                    <p:cond delay="indefinite"/>
                  </p:stCondLst>
                </p:cTn>
                <p:tgtEl>
                  <p:spTgt spid="266"/>
                </p:tgtEl>
              </p:cMediaNode>
            </p:video>
            <p:seq concurrent="1" prevAc="none" nextAc="seek">
              <p:cTn id="18" restart="whenNotActive" fill="hold" evtFilter="cancelBubble" nodeType="interactiveSeq">
                <p:stCondLst>
                  <p:cond evt="onClick" delay="0">
                    <p:tgtEl>
                      <p:spTgt spid="26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266"/>
                                        </p:tgtEl>
                                      </p:cBhvr>
                                    </p:cmd>
                                  </p:childTnLst>
                                </p:cTn>
                              </p:par>
                            </p:childTnLst>
                          </p:cTn>
                        </p:par>
                      </p:childTnLst>
                    </p:cTn>
                  </p:par>
                </p:childTnLst>
              </p:cTn>
              <p:nextCondLst>
                <p:cond evt="onClick" delay="0">
                  <p:tgtEl>
                    <p:spTgt spid="26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 name="Optimal Transport of images"/>
          <p:cNvSpPr txBox="1">
            <a:spLocks noGrp="1"/>
          </p:cNvSpPr>
          <p:nvPr>
            <p:ph type="title"/>
          </p:nvPr>
        </p:nvSpPr>
        <p:spPr>
          <a:xfrm>
            <a:off x="668015" y="-447032"/>
            <a:ext cx="11668770" cy="3281502"/>
          </a:xfrm>
          <a:prstGeom prst="rect">
            <a:avLst/>
          </a:prstGeom>
        </p:spPr>
        <p:txBody>
          <a:bodyPr anchor="ctr"/>
          <a:lstStyle>
            <a:lvl1pPr marR="457200" defTabSz="647700">
              <a:lnSpc>
                <a:spcPct val="120000"/>
              </a:lnSpc>
              <a:defRPr sz="4200">
                <a:latin typeface="+mn-lt"/>
                <a:ea typeface="+mn-ea"/>
                <a:cs typeface="+mn-cs"/>
                <a:sym typeface="Helvetica Light"/>
              </a:defRPr>
            </a:lvl1pPr>
          </a:lstStyle>
          <a:p>
            <a:r>
              <a:t>Optimal Transport of images</a:t>
            </a:r>
          </a:p>
        </p:txBody>
      </p:sp>
      <p:pic>
        <p:nvPicPr>
          <p:cNvPr id="279" name="ao_r0015_225x225_160_col_g2o.mp4" descr="ao_r0015_225x225_160_col_g2o.mp4"/>
          <p:cNvPicPr>
            <a:picLocks/>
          </p:cNvPicPr>
          <p:nvPr>
            <a:videoFile r:link="rId2"/>
            <p:extLst>
              <p:ext uri="{DAA4B4D4-6D71-4841-9C94-3DE7FCFB9230}">
                <p14:media xmlns:p14="http://schemas.microsoft.com/office/powerpoint/2010/main" r:embed="rId1"/>
              </p:ext>
            </p:extLst>
          </p:nvPr>
        </p:nvPicPr>
        <p:blipFill>
          <a:blip r:embed="rId6"/>
          <a:stretch>
            <a:fillRect/>
          </a:stretch>
        </p:blipFill>
        <p:spPr>
          <a:xfrm>
            <a:off x="4565965" y="3921809"/>
            <a:ext cx="3888528" cy="3888528"/>
          </a:xfrm>
          <a:prstGeom prst="rect">
            <a:avLst/>
          </a:prstGeom>
          <a:ln w="12700">
            <a:miter lim="400000"/>
          </a:ln>
        </p:spPr>
      </p:pic>
      <p:pic>
        <p:nvPicPr>
          <p:cNvPr id="280" name="orange.png" descr="orange.png"/>
          <p:cNvPicPr>
            <a:picLocks noChangeAspect="1"/>
          </p:cNvPicPr>
          <p:nvPr/>
        </p:nvPicPr>
        <p:blipFill>
          <a:blip r:embed="rId7"/>
          <a:stretch>
            <a:fillRect/>
          </a:stretch>
        </p:blipFill>
        <p:spPr>
          <a:xfrm>
            <a:off x="7935748" y="3921809"/>
            <a:ext cx="3888528" cy="3888528"/>
          </a:xfrm>
          <a:prstGeom prst="rect">
            <a:avLst/>
          </a:prstGeom>
          <a:ln w="12700">
            <a:miter lim="400000"/>
          </a:ln>
        </p:spPr>
      </p:pic>
      <p:pic>
        <p:nvPicPr>
          <p:cNvPr id="281" name="ao_linear_208_col_g2o.mp4" descr="ao_linear_208_col_g2o.mp4"/>
          <p:cNvPicPr>
            <a:picLocks/>
          </p:cNvPicPr>
          <p:nvPr>
            <a:videoFile r:link="rId4"/>
            <p:extLst>
              <p:ext uri="{DAA4B4D4-6D71-4841-9C94-3DE7FCFB9230}">
                <p14:media xmlns:p14="http://schemas.microsoft.com/office/powerpoint/2010/main" r:embed="rId3"/>
              </p:ext>
            </p:extLst>
          </p:nvPr>
        </p:nvPicPr>
        <p:blipFill>
          <a:blip r:embed="rId8"/>
          <a:stretch>
            <a:fillRect/>
          </a:stretch>
        </p:blipFill>
        <p:spPr>
          <a:xfrm>
            <a:off x="1472591" y="4037548"/>
            <a:ext cx="3657051" cy="3657051"/>
          </a:xfrm>
          <a:prstGeom prst="rect">
            <a:avLst/>
          </a:prstGeom>
          <a:ln w="12700">
            <a:miter lim="400000"/>
          </a:ln>
        </p:spPr>
      </p:pic>
      <p:sp>
        <p:nvSpPr>
          <p:cNvPr id="282" name="Makes use of Sinkhorn Convolutional Wasserstein algorithm of Solomon et al. (2015)"/>
          <p:cNvSpPr txBox="1"/>
          <p:nvPr/>
        </p:nvSpPr>
        <p:spPr>
          <a:xfrm>
            <a:off x="342399" y="8946516"/>
            <a:ext cx="7257099"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500" i="1">
                <a:solidFill>
                  <a:schemeClr val="accent1"/>
                </a:solidFill>
                <a:latin typeface="Helvetica"/>
                <a:ea typeface="Helvetica"/>
                <a:cs typeface="Helvetica"/>
                <a:sym typeface="Helvetica"/>
              </a:defRPr>
            </a:lvl1pPr>
          </a:lstStyle>
          <a:p>
            <a:r>
              <a:t>Makes use of Sinkhorn Convolutional Wasserstein algorithm of Solomon et al. (2015)</a:t>
            </a:r>
          </a:p>
        </p:txBody>
      </p:sp>
      <p:sp>
        <p:nvSpPr>
          <p:cNvPr id="283" name="Rémi Flamary and Nicolas Courty, POT Python Optimal Transport library, 2017. https://pythonot.github.io/"/>
          <p:cNvSpPr txBox="1"/>
          <p:nvPr/>
        </p:nvSpPr>
        <p:spPr>
          <a:xfrm>
            <a:off x="318971" y="9212140"/>
            <a:ext cx="9010651"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lnSpc>
                <a:spcPts val="3400"/>
              </a:lnSpc>
              <a:defRPr sz="1500" i="1">
                <a:solidFill>
                  <a:schemeClr val="accent1"/>
                </a:solidFill>
              </a:defRPr>
            </a:lvl1pPr>
          </a:lstStyle>
          <a:p>
            <a:r>
              <a:t>Rémi Flamary and Nicolas Courty, POT Python Optimal Transport library, 2017. https://pythonot.github.io/</a:t>
            </a:r>
          </a:p>
        </p:txBody>
      </p:sp>
      <p:sp>
        <p:nvSpPr>
          <p:cNvPr id="284" name="Linear"/>
          <p:cNvSpPr txBox="1"/>
          <p:nvPr/>
        </p:nvSpPr>
        <p:spPr>
          <a:xfrm>
            <a:off x="2873386" y="7416791"/>
            <a:ext cx="855460"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2100"/>
            </a:lvl1pPr>
          </a:lstStyle>
          <a:p>
            <a:pPr>
              <a:defRPr sz="1600"/>
            </a:pPr>
            <a:r>
              <a:rPr sz="2100"/>
              <a:t>Linear</a:t>
            </a:r>
          </a:p>
        </p:txBody>
      </p:sp>
      <p:sp>
        <p:nvSpPr>
          <p:cNvPr id="285" name="Optimal transport"/>
          <p:cNvSpPr txBox="1"/>
          <p:nvPr/>
        </p:nvSpPr>
        <p:spPr>
          <a:xfrm>
            <a:off x="5526523" y="7416791"/>
            <a:ext cx="2193761"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2100"/>
            </a:lvl1pPr>
          </a:lstStyle>
          <a:p>
            <a:pPr>
              <a:defRPr sz="1600"/>
            </a:pPr>
            <a:r>
              <a:rPr sz="2100"/>
              <a:t>Optimal transport</a:t>
            </a:r>
          </a:p>
        </p:txBody>
      </p:sp>
      <p:sp>
        <p:nvSpPr>
          <p:cNvPr id="286" name="A mathematical topic that originated in the 19th century that has yielded two Fields medals and a Nobel prize. A vast literature exists, from mathematics to computer science. Introduced into Geophysics by Engquist and Froese (2014)."/>
          <p:cNvSpPr txBox="1"/>
          <p:nvPr/>
        </p:nvSpPr>
        <p:spPr>
          <a:xfrm>
            <a:off x="789018" y="1710889"/>
            <a:ext cx="11668771" cy="1422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l">
              <a:lnSpc>
                <a:spcPct val="150000"/>
              </a:lnSpc>
              <a:defRPr sz="2200"/>
            </a:lvl1pPr>
          </a:lstStyle>
          <a:p>
            <a:r>
              <a:t>A mathematical topic that originated in the 19th century that has yielded two Fields medals and a Nobel prize. A vast literature exists, from mathematics to computer science. Introduced into Geophysics by Engquist and Froese (2014). </a:t>
            </a:r>
          </a:p>
        </p:txBody>
      </p:sp>
      <p:sp>
        <p:nvSpPr>
          <p:cNvPr id="287" name="Source"/>
          <p:cNvSpPr txBox="1"/>
          <p:nvPr/>
        </p:nvSpPr>
        <p:spPr>
          <a:xfrm>
            <a:off x="2988836" y="3903033"/>
            <a:ext cx="794386"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700">
                <a:solidFill>
                  <a:schemeClr val="accent1"/>
                </a:solidFill>
              </a:defRPr>
            </a:lvl1pPr>
          </a:lstStyle>
          <a:p>
            <a:r>
              <a:t>Source</a:t>
            </a:r>
          </a:p>
        </p:txBody>
      </p:sp>
      <p:sp>
        <p:nvSpPr>
          <p:cNvPr id="288" name="Source"/>
          <p:cNvSpPr txBox="1"/>
          <p:nvPr/>
        </p:nvSpPr>
        <p:spPr>
          <a:xfrm>
            <a:off x="6105207" y="3903033"/>
            <a:ext cx="794386"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700">
                <a:solidFill>
                  <a:schemeClr val="accent1"/>
                </a:solidFill>
              </a:defRPr>
            </a:lvl1pPr>
          </a:lstStyle>
          <a:p>
            <a:r>
              <a:t>Source</a:t>
            </a:r>
          </a:p>
        </p:txBody>
      </p:sp>
      <p:sp>
        <p:nvSpPr>
          <p:cNvPr id="289" name="Target"/>
          <p:cNvSpPr txBox="1"/>
          <p:nvPr/>
        </p:nvSpPr>
        <p:spPr>
          <a:xfrm>
            <a:off x="9522868" y="3903033"/>
            <a:ext cx="714287"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700">
                <a:solidFill>
                  <a:schemeClr val="accent1"/>
                </a:solidFill>
              </a:defRPr>
            </a:lvl1pPr>
          </a:lstStyle>
          <a:p>
            <a:r>
              <a:t>Target</a:t>
            </a:r>
          </a:p>
        </p:txBody>
      </p:sp>
      <p:sp>
        <p:nvSpPr>
          <p:cNvPr id="290" name="Slide Number"/>
          <p:cNvSpPr txBox="1">
            <a:spLocks noGrp="1"/>
          </p:cNvSpPr>
          <p:nvPr>
            <p:ph type="sldNum" sz="quarter" idx="2"/>
          </p:nvPr>
        </p:nvSpPr>
        <p:spPr>
          <a:xfrm>
            <a:off x="12144828" y="9193090"/>
            <a:ext cx="342901"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6</a:t>
            </a:fld>
            <a:endParaRPr/>
          </a:p>
        </p:txBody>
      </p:sp>
      <p:grpSp>
        <p:nvGrpSpPr>
          <p:cNvPr id="295" name="Group"/>
          <p:cNvGrpSpPr/>
          <p:nvPr/>
        </p:nvGrpSpPr>
        <p:grpSpPr>
          <a:xfrm>
            <a:off x="2329067" y="8030881"/>
            <a:ext cx="1512286" cy="579353"/>
            <a:chOff x="0" y="0"/>
            <a:chExt cx="1512285" cy="579351"/>
          </a:xfrm>
        </p:grpSpPr>
        <p:sp>
          <p:nvSpPr>
            <p:cNvPr id="291" name="Line"/>
            <p:cNvSpPr/>
            <p:nvPr/>
          </p:nvSpPr>
          <p:spPr>
            <a:xfrm>
              <a:off x="681193" y="275339"/>
              <a:ext cx="783673" cy="247504"/>
            </a:xfrm>
            <a:prstGeom prst="line">
              <a:avLst/>
            </a:prstGeom>
            <a:noFill/>
            <a:ln w="25400" cap="flat">
              <a:solidFill>
                <a:srgbClr val="000000"/>
              </a:solidFill>
              <a:prstDash val="solid"/>
              <a:miter lim="400000"/>
              <a:headEnd type="triangle" w="med" len="med"/>
            </a:ln>
            <a:effectLst/>
          </p:spPr>
          <p:txBody>
            <a:bodyPr wrap="square" lIns="50800" tIns="50800" rIns="50800" bIns="50800" numCol="1" anchor="ctr">
              <a:noAutofit/>
            </a:bodyPr>
            <a:lstStyle/>
            <a:p>
              <a:pPr>
                <a:defRPr sz="2400"/>
              </a:pPr>
              <a:endParaRPr/>
            </a:p>
          </p:txBody>
        </p:sp>
        <p:sp>
          <p:nvSpPr>
            <p:cNvPr id="292" name="Line"/>
            <p:cNvSpPr/>
            <p:nvPr/>
          </p:nvSpPr>
          <p:spPr>
            <a:xfrm>
              <a:off x="72292" y="81863"/>
              <a:ext cx="1397426" cy="448159"/>
            </a:xfrm>
            <a:prstGeom prst="line">
              <a:avLst/>
            </a:prstGeom>
            <a:noFill/>
            <a:ln w="25400" cap="flat">
              <a:solidFill>
                <a:srgbClr val="000000"/>
              </a:solidFill>
              <a:prstDash val="solid"/>
              <a:miter lim="400000"/>
            </a:ln>
            <a:effectLst/>
          </p:spPr>
          <p:txBody>
            <a:bodyPr wrap="square" lIns="50800" tIns="50800" rIns="50800" bIns="50800" numCol="1" anchor="ctr">
              <a:noAutofit/>
            </a:bodyPr>
            <a:lstStyle/>
            <a:p>
              <a:pPr>
                <a:defRPr sz="2400"/>
              </a:pPr>
              <a:endParaRPr/>
            </a:p>
          </p:txBody>
        </p:sp>
        <p:sp>
          <p:nvSpPr>
            <p:cNvPr id="293" name="Circle"/>
            <p:cNvSpPr/>
            <p:nvPr/>
          </p:nvSpPr>
          <p:spPr>
            <a:xfrm>
              <a:off x="0" y="0"/>
              <a:ext cx="118110" cy="118110"/>
            </a:xfrm>
            <a:prstGeom prst="ellipse">
              <a:avLst/>
            </a:prstGeom>
            <a:blipFill rotWithShape="1">
              <a:blip r:embed="rId9"/>
              <a:srcRect/>
              <a:tile tx="0" ty="0" sx="100000" sy="100000" flip="none" algn="tl"/>
            </a:blipFill>
            <a:ln w="12700" cap="flat">
              <a:noFill/>
              <a:miter lim="400000"/>
            </a:ln>
            <a:effectLst>
              <a:outerShdw blurRad="38100" dist="25400" dir="5400000" rotWithShape="0">
                <a:srgbClr val="000000">
                  <a:alpha val="50000"/>
                </a:srgbClr>
              </a:outerShdw>
            </a:effectLst>
          </p:spPr>
          <p:txBody>
            <a:bodyPr wrap="square" lIns="50800" tIns="50800" rIns="50800" bIns="50800" numCol="1" anchor="ctr">
              <a:noAutofit/>
            </a:bodyPr>
            <a:lstStyle/>
            <a:p>
              <a:pPr>
                <a:defRPr sz="2400">
                  <a:solidFill>
                    <a:srgbClr val="FFFFFF"/>
                  </a:solidFill>
                </a:defRPr>
              </a:pPr>
              <a:endParaRPr/>
            </a:p>
          </p:txBody>
        </p:sp>
        <p:sp>
          <p:nvSpPr>
            <p:cNvPr id="294" name="Circle"/>
            <p:cNvSpPr/>
            <p:nvPr/>
          </p:nvSpPr>
          <p:spPr>
            <a:xfrm>
              <a:off x="1394175" y="461241"/>
              <a:ext cx="118111" cy="118111"/>
            </a:xfrm>
            <a:prstGeom prst="ellipse">
              <a:avLst/>
            </a:prstGeom>
            <a:blipFill rotWithShape="1">
              <a:blip r:embed="rId10"/>
              <a:srcRect/>
              <a:tile tx="0" ty="0" sx="100000" sy="100000" flip="none" algn="tl"/>
            </a:blipFill>
            <a:ln w="12700" cap="flat">
              <a:noFill/>
              <a:miter lim="400000"/>
            </a:ln>
            <a:effectLst>
              <a:outerShdw blurRad="50800" dist="12700" rotWithShape="0">
                <a:srgbClr val="000000">
                  <a:alpha val="50000"/>
                </a:srgbClr>
              </a:outerShdw>
            </a:effectLst>
          </p:spPr>
          <p:txBody>
            <a:bodyPr wrap="square" lIns="50800" tIns="50800" rIns="50800" bIns="50800" numCol="1" anchor="ctr">
              <a:noAutofit/>
            </a:bodyPr>
            <a:lstStyle/>
            <a:p>
              <a:pPr>
                <a:defRPr sz="2400">
                  <a:solidFill>
                    <a:srgbClr val="FFFFFF"/>
                  </a:solidFill>
                </a:defRPr>
              </a:pPr>
              <a:endParaRPr/>
            </a:p>
          </p:txBody>
        </p:sp>
      </p:grpSp>
      <mc:AlternateContent xmlns:mc="http://schemas.openxmlformats.org/markup-compatibility/2006" xmlns:a14="http://schemas.microsoft.com/office/drawing/2010/main">
        <mc:Choice Requires="a14">
          <p:sp>
            <p:nvSpPr>
              <p:cNvPr id="296" name="Equation"/>
              <p:cNvSpPr txBox="1"/>
              <p:nvPr/>
            </p:nvSpPr>
            <p:spPr>
              <a:xfrm>
                <a:off x="4069535" y="8487016"/>
                <a:ext cx="531770" cy="296711"/>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sSub>
                        <m:sSubPr>
                          <m:ctrlPr>
                            <a:rPr sz="2500" i="1">
                              <a:solidFill>
                                <a:srgbClr val="000000"/>
                              </a:solidFill>
                              <a:latin typeface="Cambria Math" panose="02040503050406030204" pitchFamily="18" charset="0"/>
                            </a:rPr>
                          </m:ctrlPr>
                        </m:sSubPr>
                        <m:e>
                          <m:r>
                            <a:rPr sz="2500" i="1">
                              <a:solidFill>
                                <a:srgbClr val="000000"/>
                              </a:solidFill>
                              <a:latin typeface="Cambria Math" panose="02040503050406030204" pitchFamily="18" charset="0"/>
                            </a:rPr>
                            <m:t>𝑢</m:t>
                          </m:r>
                        </m:e>
                        <m:sub>
                          <m:r>
                            <a:rPr sz="2500" i="1">
                              <a:solidFill>
                                <a:srgbClr val="000000"/>
                              </a:solidFill>
                              <a:latin typeface="Cambria Math" panose="02040503050406030204" pitchFamily="18" charset="0"/>
                            </a:rPr>
                            <m:t>𝑜</m:t>
                          </m:r>
                        </m:sub>
                      </m:sSub>
                      <m:r>
                        <a:rPr sz="2500" i="1">
                          <a:solidFill>
                            <a:srgbClr val="000000"/>
                          </a:solidFill>
                          <a:latin typeface="Cambria Math" panose="02040503050406030204" pitchFamily="18" charset="0"/>
                        </a:rPr>
                        <m:t>(</m:t>
                      </m:r>
                      <m:r>
                        <a:rPr sz="2500" i="1">
                          <a:solidFill>
                            <a:srgbClr val="000000"/>
                          </a:solidFill>
                          <a:latin typeface="Cambria Math" panose="02040503050406030204" pitchFamily="18" charset="0"/>
                        </a:rPr>
                        <m:t>𝑡</m:t>
                      </m:r>
                      <m:r>
                        <a:rPr sz="2500" i="1">
                          <a:solidFill>
                            <a:srgbClr val="000000"/>
                          </a:solidFill>
                          <a:latin typeface="Cambria Math" panose="02040503050406030204" pitchFamily="18" charset="0"/>
                        </a:rPr>
                        <m:t>)</m:t>
                      </m:r>
                    </m:oMath>
                  </m:oMathPara>
                </a14:m>
                <a:endParaRPr sz="2500"/>
              </a:p>
            </p:txBody>
          </p:sp>
        </mc:Choice>
        <mc:Fallback xmlns="">
          <p:sp>
            <p:nvSpPr>
              <p:cNvPr id="296" name="Equation"/>
              <p:cNvSpPr txBox="1">
                <a:spLocks noRot="1" noChangeAspect="1" noMove="1" noResize="1" noEditPoints="1" noAdjustHandles="1" noChangeArrowheads="1" noChangeShapeType="1" noTextEdit="1"/>
              </p:cNvSpPr>
              <p:nvPr/>
            </p:nvSpPr>
            <p:spPr>
              <a:xfrm>
                <a:off x="4069535" y="8487016"/>
                <a:ext cx="531770" cy="296711"/>
              </a:xfrm>
              <a:prstGeom prst="rect">
                <a:avLst/>
              </a:prstGeom>
              <a:blipFill>
                <a:blip r:embed="rId11"/>
                <a:stretch>
                  <a:fillRect l="-13953" t="-4167" r="-65116" b="-75000"/>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97" name="Equation"/>
              <p:cNvSpPr txBox="1"/>
              <p:nvPr/>
            </p:nvSpPr>
            <p:spPr>
              <a:xfrm>
                <a:off x="1683380" y="7814560"/>
                <a:ext cx="532672" cy="340444"/>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sSub>
                        <m:sSubPr>
                          <m:ctrlPr>
                            <a:rPr sz="2500" i="1">
                              <a:solidFill>
                                <a:srgbClr val="000000"/>
                              </a:solidFill>
                              <a:latin typeface="Cambria Math" panose="02040503050406030204" pitchFamily="18" charset="0"/>
                            </a:rPr>
                          </m:ctrlPr>
                        </m:sSubPr>
                        <m:e>
                          <m:r>
                            <a:rPr sz="2500" i="1">
                              <a:solidFill>
                                <a:srgbClr val="000000"/>
                              </a:solidFill>
                              <a:latin typeface="Cambria Math" panose="02040503050406030204" pitchFamily="18" charset="0"/>
                            </a:rPr>
                            <m:t>𝑢</m:t>
                          </m:r>
                        </m:e>
                        <m:sub>
                          <m:r>
                            <a:rPr sz="2500" i="1">
                              <a:solidFill>
                                <a:srgbClr val="000000"/>
                              </a:solidFill>
                              <a:latin typeface="Cambria Math" panose="02040503050406030204" pitchFamily="18" charset="0"/>
                            </a:rPr>
                            <m:t>𝑝</m:t>
                          </m:r>
                        </m:sub>
                      </m:sSub>
                      <m:r>
                        <a:rPr sz="2500" i="1">
                          <a:solidFill>
                            <a:srgbClr val="000000"/>
                          </a:solidFill>
                          <a:latin typeface="Cambria Math" panose="02040503050406030204" pitchFamily="18" charset="0"/>
                        </a:rPr>
                        <m:t>(</m:t>
                      </m:r>
                      <m:r>
                        <a:rPr sz="2500" i="1">
                          <a:solidFill>
                            <a:srgbClr val="000000"/>
                          </a:solidFill>
                          <a:latin typeface="Cambria Math" panose="02040503050406030204" pitchFamily="18" charset="0"/>
                        </a:rPr>
                        <m:t>𝑡</m:t>
                      </m:r>
                      <m:r>
                        <a:rPr sz="2500" i="1">
                          <a:solidFill>
                            <a:srgbClr val="000000"/>
                          </a:solidFill>
                          <a:latin typeface="Cambria Math" panose="02040503050406030204" pitchFamily="18" charset="0"/>
                        </a:rPr>
                        <m:t>)</m:t>
                      </m:r>
                    </m:oMath>
                  </m:oMathPara>
                </a14:m>
                <a:endParaRPr sz="2500"/>
              </a:p>
            </p:txBody>
          </p:sp>
        </mc:Choice>
        <mc:Fallback xmlns="">
          <p:sp>
            <p:nvSpPr>
              <p:cNvPr id="297" name="Equation"/>
              <p:cNvSpPr txBox="1">
                <a:spLocks noRot="1" noChangeAspect="1" noMove="1" noResize="1" noEditPoints="1" noAdjustHandles="1" noChangeArrowheads="1" noChangeShapeType="1" noTextEdit="1"/>
              </p:cNvSpPr>
              <p:nvPr/>
            </p:nvSpPr>
            <p:spPr>
              <a:xfrm>
                <a:off x="1683380" y="7814560"/>
                <a:ext cx="532672" cy="340444"/>
              </a:xfrm>
              <a:prstGeom prst="rect">
                <a:avLst/>
              </a:prstGeom>
              <a:blipFill>
                <a:blip r:embed="rId12"/>
                <a:stretch>
                  <a:fillRect l="-13953" t="-3571" r="-67442" b="-53571"/>
                </a:stretch>
              </a:blipFill>
              <a:ln w="12700">
                <a:miter lim="400000"/>
              </a:ln>
            </p:spPr>
            <p:txBody>
              <a:bodyPr/>
              <a:lstStyle/>
              <a:p>
                <a:r>
                  <a:rPr lang="en-US">
                    <a:noFill/>
                  </a:rPr>
                  <a:t> </a:t>
                </a:r>
              </a:p>
            </p:txBody>
          </p:sp>
        </mc:Fallback>
      </mc:AlternateContent>
    </p:spTree>
  </p:cSld>
  <p:clrMapOvr>
    <a:masterClrMapping/>
  </p:clrMapOvr>
  <p:transition/>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19" fill="hold"/>
                                        <p:tgtEl>
                                          <p:spTgt spid="28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8319" fill="hold"/>
                                        <p:tgtEl>
                                          <p:spTgt spid="27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1" fill="hold" display="0">
                  <p:stCondLst>
                    <p:cond delay="indefinite"/>
                  </p:stCondLst>
                </p:cTn>
                <p:tgtEl>
                  <p:spTgt spid="279"/>
                </p:tgtEl>
              </p:cMediaNode>
            </p:video>
            <p:seq concurrent="1" prevAc="none" nextAc="seek">
              <p:cTn id="12" restart="whenNotActive" fill="hold" evtFilter="cancelBubble" nodeType="interactiveSeq">
                <p:stCondLst>
                  <p:cond evt="onClick" delay="0">
                    <p:tgtEl>
                      <p:spTgt spid="27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79"/>
                                        </p:tgtEl>
                                      </p:cBhvr>
                                    </p:cmd>
                                  </p:childTnLst>
                                </p:cTn>
                              </p:par>
                            </p:childTnLst>
                          </p:cTn>
                        </p:par>
                      </p:childTnLst>
                    </p:cTn>
                  </p:par>
                </p:childTnLst>
              </p:cTn>
              <p:nextCondLst>
                <p:cond evt="onClick" delay="0">
                  <p:tgtEl>
                    <p:spTgt spid="279"/>
                  </p:tgtEl>
                </p:cond>
              </p:nextCondLst>
            </p:seq>
            <p:video>
              <p:cMediaNode vol="100000">
                <p:cTn id="17" fill="hold" display="0">
                  <p:stCondLst>
                    <p:cond delay="indefinite"/>
                  </p:stCondLst>
                </p:cTn>
                <p:tgtEl>
                  <p:spTgt spid="281"/>
                </p:tgtEl>
              </p:cMediaNode>
            </p:video>
            <p:seq concurrent="1" prevAc="none" nextAc="seek">
              <p:cTn id="18" restart="whenNotActive" fill="hold" evtFilter="cancelBubble" nodeType="interactiveSeq">
                <p:stCondLst>
                  <p:cond evt="onClick" delay="0">
                    <p:tgtEl>
                      <p:spTgt spid="281"/>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281"/>
                                        </p:tgtEl>
                                      </p:cBhvr>
                                    </p:cmd>
                                  </p:childTnLst>
                                </p:cTn>
                              </p:par>
                            </p:childTnLst>
                          </p:cTn>
                        </p:par>
                      </p:childTnLst>
                    </p:cTn>
                  </p:par>
                </p:childTnLst>
              </p:cTn>
              <p:nextCondLst>
                <p:cond evt="onClick" delay="0">
                  <p:tgtEl>
                    <p:spTgt spid="281"/>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9" name="Image" descr="Image"/>
          <p:cNvPicPr>
            <a:picLocks noChangeAspect="1"/>
          </p:cNvPicPr>
          <p:nvPr/>
        </p:nvPicPr>
        <p:blipFill>
          <a:blip r:embed="rId2"/>
          <a:stretch>
            <a:fillRect/>
          </a:stretch>
        </p:blipFill>
        <p:spPr>
          <a:xfrm>
            <a:off x="2095500" y="2467676"/>
            <a:ext cx="9067800" cy="1143001"/>
          </a:xfrm>
          <a:prstGeom prst="rect">
            <a:avLst/>
          </a:prstGeom>
          <a:ln w="12700">
            <a:miter lim="400000"/>
          </a:ln>
        </p:spPr>
      </p:pic>
      <p:sp>
        <p:nvSpPr>
          <p:cNvPr id="300" name="From Solomon et al. (2015)"/>
          <p:cNvSpPr txBox="1"/>
          <p:nvPr/>
        </p:nvSpPr>
        <p:spPr>
          <a:xfrm>
            <a:off x="8884935" y="8788654"/>
            <a:ext cx="3478836" cy="431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2200"/>
            </a:lvl1pPr>
          </a:lstStyle>
          <a:p>
            <a:r>
              <a:t>From Solomon et al. (2015)</a:t>
            </a:r>
          </a:p>
        </p:txBody>
      </p:sp>
      <p:sp>
        <p:nvSpPr>
          <p:cNvPr id="301" name="Optimal transport of shapes in 3D"/>
          <p:cNvSpPr txBox="1">
            <a:spLocks noGrp="1"/>
          </p:cNvSpPr>
          <p:nvPr>
            <p:ph type="title"/>
          </p:nvPr>
        </p:nvSpPr>
        <p:spPr>
          <a:xfrm>
            <a:off x="1343652" y="-459138"/>
            <a:ext cx="11049001" cy="2529590"/>
          </a:xfrm>
          <a:prstGeom prst="rect">
            <a:avLst/>
          </a:prstGeom>
        </p:spPr>
        <p:txBody>
          <a:bodyPr anchor="ctr"/>
          <a:lstStyle>
            <a:lvl1pPr marR="457200" defTabSz="647700">
              <a:defRPr sz="4800">
                <a:latin typeface="+mn-lt"/>
                <a:ea typeface="+mn-ea"/>
                <a:cs typeface="+mn-cs"/>
                <a:sym typeface="Helvetica Light"/>
              </a:defRPr>
            </a:lvl1pPr>
          </a:lstStyle>
          <a:p>
            <a:r>
              <a:t>Optimal transport of shapes in 3D</a:t>
            </a:r>
          </a:p>
        </p:txBody>
      </p:sp>
      <p:pic>
        <p:nvPicPr>
          <p:cNvPr id="302" name="triangleinterp.jpg" descr="triangleinterp.jpg"/>
          <p:cNvPicPr>
            <a:picLocks noChangeAspect="1"/>
          </p:cNvPicPr>
          <p:nvPr/>
        </p:nvPicPr>
        <p:blipFill>
          <a:blip r:embed="rId3"/>
          <a:stretch>
            <a:fillRect/>
          </a:stretch>
        </p:blipFill>
        <p:spPr>
          <a:xfrm>
            <a:off x="2669186" y="4007901"/>
            <a:ext cx="7920428" cy="4593848"/>
          </a:xfrm>
          <a:prstGeom prst="rect">
            <a:avLst/>
          </a:prstGeom>
          <a:ln w="12700">
            <a:miter lim="400000"/>
          </a:ln>
        </p:spPr>
      </p:pic>
      <p:sp>
        <p:nvSpPr>
          <p:cNvPr id="303" name="Slide Number"/>
          <p:cNvSpPr txBox="1">
            <a:spLocks noGrp="1"/>
          </p:cNvSpPr>
          <p:nvPr>
            <p:ph type="sldNum" sz="quarter" idx="2"/>
          </p:nvPr>
        </p:nvSpPr>
        <p:spPr>
          <a:xfrm>
            <a:off x="6324600" y="9258300"/>
            <a:ext cx="342900" cy="36830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a:t>
            </a:fld>
            <a:endParaRPr/>
          </a:p>
        </p:txBody>
      </p:sp>
      <p:sp>
        <p:nvSpPr>
          <p:cNvPr id="304" name="From Cow to Duck to Torus"/>
          <p:cNvSpPr txBox="1"/>
          <p:nvPr/>
        </p:nvSpPr>
        <p:spPr>
          <a:xfrm>
            <a:off x="2025134" y="1874994"/>
            <a:ext cx="3628666" cy="43180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l" defTabSz="457200">
              <a:lnSpc>
                <a:spcPts val="6300"/>
              </a:lnSpc>
              <a:defRPr sz="2200"/>
            </a:pPr>
            <a:r>
              <a:t>From </a:t>
            </a:r>
            <a:r>
              <a:rPr b="1">
                <a:solidFill>
                  <a:schemeClr val="accent5">
                    <a:hueOff val="-176146"/>
                    <a:satOff val="3665"/>
                    <a:lumOff val="-13986"/>
                  </a:schemeClr>
                </a:solidFill>
                <a:latin typeface="Helvetica"/>
                <a:ea typeface="Helvetica"/>
                <a:cs typeface="Helvetica"/>
                <a:sym typeface="Helvetica"/>
              </a:rPr>
              <a:t>Cow</a:t>
            </a:r>
            <a:r>
              <a:t> to </a:t>
            </a:r>
            <a:r>
              <a:rPr b="1">
                <a:solidFill>
                  <a:srgbClr val="008F00"/>
                </a:solidFill>
                <a:latin typeface="Helvetica"/>
                <a:ea typeface="Helvetica"/>
                <a:cs typeface="Helvetica"/>
                <a:sym typeface="Helvetica"/>
              </a:rPr>
              <a:t>Duck</a:t>
            </a:r>
            <a:r>
              <a:t> to </a:t>
            </a:r>
            <a:r>
              <a:rPr b="1">
                <a:solidFill>
                  <a:srgbClr val="011993"/>
                </a:solidFill>
                <a:latin typeface="Helvetica"/>
                <a:ea typeface="Helvetica"/>
                <a:cs typeface="Helvetica"/>
                <a:sym typeface="Helvetica"/>
              </a:rPr>
              <a:t>Torus</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6" name="Optimal Transport: Napoleon’s problem"/>
          <p:cNvSpPr txBox="1">
            <a:spLocks noGrp="1"/>
          </p:cNvSpPr>
          <p:nvPr>
            <p:ph type="title"/>
          </p:nvPr>
        </p:nvSpPr>
        <p:spPr>
          <a:xfrm>
            <a:off x="1389812" y="-358348"/>
            <a:ext cx="11049001" cy="2529591"/>
          </a:xfrm>
          <a:prstGeom prst="rect">
            <a:avLst/>
          </a:prstGeom>
        </p:spPr>
        <p:txBody>
          <a:bodyPr anchor="ctr"/>
          <a:lstStyle>
            <a:lvl1pPr marR="457200" defTabSz="647700">
              <a:defRPr sz="3700">
                <a:latin typeface="+mn-lt"/>
                <a:ea typeface="+mn-ea"/>
                <a:cs typeface="+mn-cs"/>
                <a:sym typeface="Helvetica Light"/>
              </a:defRPr>
            </a:lvl1pPr>
          </a:lstStyle>
          <a:p>
            <a:r>
              <a:t>Optimal Transport: Napoleon’s problem</a:t>
            </a:r>
          </a:p>
        </p:txBody>
      </p:sp>
      <p:sp>
        <p:nvSpPr>
          <p:cNvPr id="377" name="The modern subject of optimal transport traces its roots back to the tail of Napoleon and his mathematician Gaspard Monge."/>
          <p:cNvSpPr txBox="1"/>
          <p:nvPr/>
        </p:nvSpPr>
        <p:spPr>
          <a:xfrm>
            <a:off x="488929" y="1701286"/>
            <a:ext cx="12133048" cy="812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2300"/>
            </a:lvl1pPr>
          </a:lstStyle>
          <a:p>
            <a:r>
              <a:t>The modern subject of optimal transport traces its roots back to the tail of Napoleon and his mathematician Gaspard Monge.</a:t>
            </a:r>
          </a:p>
        </p:txBody>
      </p:sp>
      <p:sp>
        <p:nvSpPr>
          <p:cNvPr id="378" name="Slide Number"/>
          <p:cNvSpPr txBox="1">
            <a:spLocks noGrp="1"/>
          </p:cNvSpPr>
          <p:nvPr>
            <p:ph type="sldNum" sz="quarter" idx="2"/>
          </p:nvPr>
        </p:nvSpPr>
        <p:spPr>
          <a:xfrm>
            <a:off x="12101285" y="9040585"/>
            <a:ext cx="342901"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8</a:t>
            </a:fld>
            <a:endParaRPr/>
          </a:p>
        </p:txBody>
      </p:sp>
      <p:pic>
        <p:nvPicPr>
          <p:cNvPr id="379" name="Gaspard_monge_litho_delpech.jpg" descr="Gaspard_monge_litho_delpech.jpg"/>
          <p:cNvPicPr>
            <a:picLocks noChangeAspect="1"/>
          </p:cNvPicPr>
          <p:nvPr/>
        </p:nvPicPr>
        <p:blipFill>
          <a:blip r:embed="rId3"/>
          <a:stretch>
            <a:fillRect/>
          </a:stretch>
        </p:blipFill>
        <p:spPr>
          <a:xfrm>
            <a:off x="10594457" y="2217142"/>
            <a:ext cx="1813929" cy="1955326"/>
          </a:xfrm>
          <a:prstGeom prst="rect">
            <a:avLst/>
          </a:prstGeom>
          <a:ln w="12700">
            <a:miter lim="400000"/>
          </a:ln>
        </p:spPr>
      </p:pic>
      <p:pic>
        <p:nvPicPr>
          <p:cNvPr id="380" name="Image" descr="Image"/>
          <p:cNvPicPr>
            <a:picLocks noChangeAspect="1"/>
          </p:cNvPicPr>
          <p:nvPr/>
        </p:nvPicPr>
        <p:blipFill>
          <a:blip r:embed="rId4"/>
          <a:stretch>
            <a:fillRect/>
          </a:stretch>
        </p:blipFill>
        <p:spPr>
          <a:xfrm>
            <a:off x="1810768" y="4002699"/>
            <a:ext cx="9383264" cy="3344020"/>
          </a:xfrm>
          <a:prstGeom prst="rect">
            <a:avLst/>
          </a:prstGeom>
          <a:ln w="12700">
            <a:miter lim="400000"/>
          </a:ln>
        </p:spPr>
      </p:pic>
      <mc:AlternateContent xmlns:mc="http://schemas.openxmlformats.org/markup-compatibility/2006" xmlns:a14="http://schemas.microsoft.com/office/drawing/2010/main">
        <mc:Choice Requires="a14">
          <p:sp>
            <p:nvSpPr>
              <p:cNvPr id="381" name="Equation"/>
              <p:cNvSpPr txBox="1"/>
              <p:nvPr/>
            </p:nvSpPr>
            <p:spPr>
              <a:xfrm>
                <a:off x="3813978" y="6969220"/>
                <a:ext cx="3583521" cy="740805"/>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sSubSup>
                        <m:sSubSupPr>
                          <m:ctrlPr>
                            <a:rPr sz="2400" i="1">
                              <a:solidFill>
                                <a:srgbClr val="000000"/>
                              </a:solidFill>
                              <a:latin typeface="Cambria Math" panose="02040503050406030204" pitchFamily="18" charset="0"/>
                            </a:rPr>
                          </m:ctrlPr>
                        </m:sSubSupPr>
                        <m:e>
                          <m:r>
                            <a:rPr sz="2400" i="1">
                              <a:solidFill>
                                <a:srgbClr val="000000"/>
                              </a:solidFill>
                              <a:latin typeface="Cambria Math" panose="02040503050406030204" pitchFamily="18" charset="0"/>
                            </a:rPr>
                            <m:t>𝑊</m:t>
                          </m:r>
                        </m:e>
                        <m:sub>
                          <m:r>
                            <a:rPr sz="2400" i="1">
                              <a:solidFill>
                                <a:srgbClr val="000000"/>
                              </a:solidFill>
                              <a:latin typeface="Cambria Math" panose="02040503050406030204" pitchFamily="18" charset="0"/>
                            </a:rPr>
                            <m:t>2</m:t>
                          </m:r>
                        </m:sub>
                        <m:sup>
                          <m:r>
                            <a:rPr sz="2400" i="1">
                              <a:solidFill>
                                <a:srgbClr val="000000"/>
                              </a:solidFill>
                              <a:latin typeface="Cambria Math" panose="02040503050406030204" pitchFamily="18" charset="0"/>
                            </a:rPr>
                            <m:t>2</m:t>
                          </m:r>
                        </m:sup>
                      </m:sSubSup>
                      <m:r>
                        <a:rPr sz="2400" i="1">
                          <a:solidFill>
                            <a:srgbClr val="000000"/>
                          </a:solidFill>
                          <a:latin typeface="Cambria Math" panose="02040503050406030204" pitchFamily="18" charset="0"/>
                        </a:rPr>
                        <m:t>(</m:t>
                      </m:r>
                      <m:r>
                        <a:rPr sz="2400" i="1">
                          <a:solidFill>
                            <a:srgbClr val="000000"/>
                          </a:solidFill>
                          <a:latin typeface="Cambria Math" panose="02040503050406030204" pitchFamily="18" charset="0"/>
                        </a:rPr>
                        <m:t>𝑓</m:t>
                      </m:r>
                      <m:r>
                        <a:rPr sz="2400" i="1">
                          <a:solidFill>
                            <a:srgbClr val="000000"/>
                          </a:solidFill>
                          <a:latin typeface="Cambria Math" panose="02040503050406030204" pitchFamily="18" charset="0"/>
                        </a:rPr>
                        <m:t>,</m:t>
                      </m:r>
                      <m:r>
                        <a:rPr sz="2400" i="1">
                          <a:solidFill>
                            <a:srgbClr val="000000"/>
                          </a:solidFill>
                          <a:latin typeface="Cambria Math" panose="02040503050406030204" pitchFamily="18" charset="0"/>
                        </a:rPr>
                        <m:t>𝑔</m:t>
                      </m:r>
                      <m:r>
                        <a:rPr sz="2400" i="1">
                          <a:solidFill>
                            <a:srgbClr val="000000"/>
                          </a:solidFill>
                          <a:latin typeface="Cambria Math" panose="02040503050406030204" pitchFamily="18" charset="0"/>
                        </a:rPr>
                        <m:t>)=</m:t>
                      </m:r>
                      <m:sSub>
                        <m:sSubPr>
                          <m:ctrlPr>
                            <a:rPr sz="2400" i="1">
                              <a:solidFill>
                                <a:srgbClr val="000000"/>
                              </a:solidFill>
                              <a:latin typeface="Cambria Math" panose="02040503050406030204" pitchFamily="18" charset="0"/>
                            </a:rPr>
                          </m:ctrlPr>
                        </m:sSubPr>
                        <m:e>
                          <m:r>
                            <a:rPr sz="2400" i="1">
                              <a:solidFill>
                                <a:srgbClr val="000000"/>
                              </a:solidFill>
                              <a:latin typeface="Cambria Math" panose="02040503050406030204" pitchFamily="18" charset="0"/>
                            </a:rPr>
                            <m:t>∫</m:t>
                          </m:r>
                        </m:e>
                        <m:sub>
                          <m:r>
                            <a:rPr sz="2400" i="1">
                              <a:solidFill>
                                <a:srgbClr val="000000"/>
                              </a:solidFill>
                              <a:latin typeface="Cambria Math" panose="02040503050406030204" pitchFamily="18" charset="0"/>
                            </a:rPr>
                            <m:t>𝑋</m:t>
                          </m:r>
                        </m:sub>
                      </m:sSub>
                      <m:r>
                        <a:rPr sz="2400" i="1">
                          <a:solidFill>
                            <a:srgbClr val="000000"/>
                          </a:solidFill>
                          <a:latin typeface="Cambria Math" panose="02040503050406030204" pitchFamily="18" charset="0"/>
                        </a:rPr>
                        <m:t>𝑐</m:t>
                      </m:r>
                      <m:r>
                        <a:rPr sz="2400" i="1">
                          <a:solidFill>
                            <a:srgbClr val="000000"/>
                          </a:solidFill>
                          <a:latin typeface="Cambria Math" panose="02040503050406030204" pitchFamily="18" charset="0"/>
                        </a:rPr>
                        <m:t>(</m:t>
                      </m:r>
                      <m:r>
                        <a:rPr sz="2400" i="1">
                          <a:solidFill>
                            <a:srgbClr val="000000"/>
                          </a:solidFill>
                          <a:latin typeface="Cambria Math" panose="02040503050406030204" pitchFamily="18" charset="0"/>
                        </a:rPr>
                        <m:t>𝑥</m:t>
                      </m:r>
                      <m:r>
                        <a:rPr sz="2400" i="1">
                          <a:solidFill>
                            <a:srgbClr val="000000"/>
                          </a:solidFill>
                          <a:latin typeface="Cambria Math" panose="02040503050406030204" pitchFamily="18" charset="0"/>
                        </a:rPr>
                        <m:t>,</m:t>
                      </m:r>
                      <m:r>
                        <a:rPr sz="2400" i="1">
                          <a:solidFill>
                            <a:srgbClr val="000000"/>
                          </a:solidFill>
                          <a:latin typeface="Cambria Math" panose="02040503050406030204" pitchFamily="18" charset="0"/>
                        </a:rPr>
                        <m:t>𝑇</m:t>
                      </m:r>
                      <m:r>
                        <a:rPr sz="2400" i="1">
                          <a:solidFill>
                            <a:srgbClr val="000000"/>
                          </a:solidFill>
                          <a:latin typeface="Cambria Math" panose="02040503050406030204" pitchFamily="18" charset="0"/>
                        </a:rPr>
                        <m:t>(</m:t>
                      </m:r>
                      <m:r>
                        <a:rPr sz="2400" i="1">
                          <a:solidFill>
                            <a:srgbClr val="000000"/>
                          </a:solidFill>
                          <a:latin typeface="Cambria Math" panose="02040503050406030204" pitchFamily="18" charset="0"/>
                        </a:rPr>
                        <m:t>𝑥</m:t>
                      </m:r>
                      <m:r>
                        <a:rPr sz="2400" i="1">
                          <a:solidFill>
                            <a:srgbClr val="000000"/>
                          </a:solidFill>
                          <a:latin typeface="Cambria Math" panose="02040503050406030204" pitchFamily="18" charset="0"/>
                        </a:rPr>
                        <m:t>))</m:t>
                      </m:r>
                      <m:r>
                        <a:rPr sz="2400" i="1">
                          <a:solidFill>
                            <a:srgbClr val="000000"/>
                          </a:solidFill>
                          <a:latin typeface="Cambria Math" panose="02040503050406030204" pitchFamily="18" charset="0"/>
                        </a:rPr>
                        <m:t>𝑓</m:t>
                      </m:r>
                      <m:r>
                        <a:rPr sz="2400" i="1">
                          <a:solidFill>
                            <a:srgbClr val="000000"/>
                          </a:solidFill>
                          <a:latin typeface="Cambria Math" panose="02040503050406030204" pitchFamily="18" charset="0"/>
                        </a:rPr>
                        <m:t>(</m:t>
                      </m:r>
                      <m:r>
                        <a:rPr sz="2400" i="1">
                          <a:solidFill>
                            <a:srgbClr val="000000"/>
                          </a:solidFill>
                          <a:latin typeface="Cambria Math" panose="02040503050406030204" pitchFamily="18" charset="0"/>
                        </a:rPr>
                        <m:t>𝑥</m:t>
                      </m:r>
                      <m:r>
                        <a:rPr sz="2400" i="1">
                          <a:solidFill>
                            <a:srgbClr val="000000"/>
                          </a:solidFill>
                          <a:latin typeface="Cambria Math" panose="02040503050406030204" pitchFamily="18" charset="0"/>
                        </a:rPr>
                        <m:t>)</m:t>
                      </m:r>
                      <m:r>
                        <a:rPr sz="2400" i="1">
                          <a:solidFill>
                            <a:srgbClr val="000000"/>
                          </a:solidFill>
                          <a:latin typeface="Cambria Math" panose="02040503050406030204" pitchFamily="18" charset="0"/>
                        </a:rPr>
                        <m:t>𝑑𝑥</m:t>
                      </m:r>
                    </m:oMath>
                  </m:oMathPara>
                </a14:m>
                <a:endParaRPr sz="2400"/>
              </a:p>
            </p:txBody>
          </p:sp>
        </mc:Choice>
        <mc:Fallback xmlns="">
          <p:sp>
            <p:nvSpPr>
              <p:cNvPr id="381" name="Equation"/>
              <p:cNvSpPr txBox="1">
                <a:spLocks noRot="1" noChangeAspect="1" noMove="1" noResize="1" noEditPoints="1" noAdjustHandles="1" noChangeArrowheads="1" noChangeShapeType="1" noTextEdit="1"/>
              </p:cNvSpPr>
              <p:nvPr/>
            </p:nvSpPr>
            <p:spPr>
              <a:xfrm>
                <a:off x="3813978" y="6969220"/>
                <a:ext cx="3583521" cy="740805"/>
              </a:xfrm>
              <a:prstGeom prst="rect">
                <a:avLst/>
              </a:prstGeom>
              <a:blipFill>
                <a:blip r:embed="rId5"/>
                <a:stretch>
                  <a:fillRect l="-3180" t="-3333" r="-19435"/>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82" name="Equation"/>
              <p:cNvSpPr txBox="1"/>
              <p:nvPr/>
            </p:nvSpPr>
            <p:spPr>
              <a:xfrm>
                <a:off x="3112842" y="5539682"/>
                <a:ext cx="479754" cy="270054"/>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400" i="1">
                          <a:solidFill>
                            <a:srgbClr val="000000"/>
                          </a:solidFill>
                          <a:latin typeface="Cambria Math" panose="02040503050406030204" pitchFamily="18" charset="0"/>
                        </a:rPr>
                        <m:t>𝑓</m:t>
                      </m:r>
                      <m:r>
                        <a:rPr sz="2400" i="1">
                          <a:solidFill>
                            <a:srgbClr val="000000"/>
                          </a:solidFill>
                          <a:latin typeface="Cambria Math" panose="02040503050406030204" pitchFamily="18" charset="0"/>
                        </a:rPr>
                        <m:t>(</m:t>
                      </m:r>
                      <m:r>
                        <a:rPr sz="2400" i="1">
                          <a:solidFill>
                            <a:srgbClr val="000000"/>
                          </a:solidFill>
                          <a:latin typeface="Cambria Math" panose="02040503050406030204" pitchFamily="18" charset="0"/>
                        </a:rPr>
                        <m:t>𝑥</m:t>
                      </m:r>
                      <m:r>
                        <a:rPr sz="2400" i="1">
                          <a:solidFill>
                            <a:srgbClr val="000000"/>
                          </a:solidFill>
                          <a:latin typeface="Cambria Math" panose="02040503050406030204" pitchFamily="18" charset="0"/>
                        </a:rPr>
                        <m:t>)</m:t>
                      </m:r>
                    </m:oMath>
                  </m:oMathPara>
                </a14:m>
                <a:endParaRPr sz="2400"/>
              </a:p>
            </p:txBody>
          </p:sp>
        </mc:Choice>
        <mc:Fallback xmlns="">
          <p:sp>
            <p:nvSpPr>
              <p:cNvPr id="382" name="Equation"/>
              <p:cNvSpPr txBox="1">
                <a:spLocks noRot="1" noChangeAspect="1" noMove="1" noResize="1" noEditPoints="1" noAdjustHandles="1" noChangeArrowheads="1" noChangeShapeType="1" noTextEdit="1"/>
              </p:cNvSpPr>
              <p:nvPr/>
            </p:nvSpPr>
            <p:spPr>
              <a:xfrm>
                <a:off x="3112842" y="5539682"/>
                <a:ext cx="479754" cy="270054"/>
              </a:xfrm>
              <a:prstGeom prst="rect">
                <a:avLst/>
              </a:prstGeom>
              <a:blipFill>
                <a:blip r:embed="rId6"/>
                <a:stretch>
                  <a:fillRect l="-31579" t="-4545" r="-55263" b="-77273"/>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83" name="Equation"/>
              <p:cNvSpPr txBox="1"/>
              <p:nvPr/>
            </p:nvSpPr>
            <p:spPr>
              <a:xfrm>
                <a:off x="9793042" y="6453347"/>
                <a:ext cx="473965" cy="269139"/>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400" i="1">
                          <a:solidFill>
                            <a:srgbClr val="000000"/>
                          </a:solidFill>
                          <a:latin typeface="Cambria Math" panose="02040503050406030204" pitchFamily="18" charset="0"/>
                        </a:rPr>
                        <m:t>𝑔</m:t>
                      </m:r>
                      <m:r>
                        <a:rPr sz="2400" i="1">
                          <a:solidFill>
                            <a:srgbClr val="000000"/>
                          </a:solidFill>
                          <a:latin typeface="Cambria Math" panose="02040503050406030204" pitchFamily="18" charset="0"/>
                        </a:rPr>
                        <m:t>(</m:t>
                      </m:r>
                      <m:r>
                        <a:rPr sz="2400" i="1">
                          <a:solidFill>
                            <a:srgbClr val="000000"/>
                          </a:solidFill>
                          <a:latin typeface="Cambria Math" panose="02040503050406030204" pitchFamily="18" charset="0"/>
                        </a:rPr>
                        <m:t>𝑥</m:t>
                      </m:r>
                      <m:r>
                        <a:rPr sz="2400" i="1">
                          <a:solidFill>
                            <a:srgbClr val="000000"/>
                          </a:solidFill>
                          <a:latin typeface="Cambria Math" panose="02040503050406030204" pitchFamily="18" charset="0"/>
                        </a:rPr>
                        <m:t>)</m:t>
                      </m:r>
                    </m:oMath>
                  </m:oMathPara>
                </a14:m>
                <a:endParaRPr sz="2400"/>
              </a:p>
            </p:txBody>
          </p:sp>
        </mc:Choice>
        <mc:Fallback xmlns="">
          <p:sp>
            <p:nvSpPr>
              <p:cNvPr id="383" name="Equation"/>
              <p:cNvSpPr txBox="1">
                <a:spLocks noRot="1" noChangeAspect="1" noMove="1" noResize="1" noEditPoints="1" noAdjustHandles="1" noChangeArrowheads="1" noChangeShapeType="1" noTextEdit="1"/>
              </p:cNvSpPr>
              <p:nvPr/>
            </p:nvSpPr>
            <p:spPr>
              <a:xfrm>
                <a:off x="9793042" y="6453347"/>
                <a:ext cx="473965" cy="269139"/>
              </a:xfrm>
              <a:prstGeom prst="rect">
                <a:avLst/>
              </a:prstGeom>
              <a:blipFill>
                <a:blip r:embed="rId7"/>
                <a:stretch>
                  <a:fillRect l="-20513" t="-4545" r="-56410" b="-77273"/>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84" name="How to optimally transport the sand   to the holes   ?"/>
              <p:cNvSpPr txBox="1"/>
              <p:nvPr/>
            </p:nvSpPr>
            <p:spPr>
              <a:xfrm>
                <a:off x="1989664" y="3180529"/>
                <a:ext cx="7824513" cy="472269"/>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lgn="l">
                  <a:defRPr sz="2300">
                    <a:solidFill>
                      <a:srgbClr val="941100"/>
                    </a:solidFill>
                  </a:defRPr>
                </a:pPr>
                <a:r>
                  <a:t>How to optimally transport the sand </a:t>
                </a:r>
                <a14:m>
                  <m:oMath xmlns:m="http://schemas.openxmlformats.org/officeDocument/2006/math">
                    <m:r>
                      <a:rPr sz="2600" i="1">
                        <a:solidFill>
                          <a:srgbClr val="941100"/>
                        </a:solidFill>
                        <a:latin typeface="Cambria Math" panose="02040503050406030204" pitchFamily="18" charset="0"/>
                      </a:rPr>
                      <m:t>𝑓</m:t>
                    </m:r>
                    <m:r>
                      <a:rPr sz="2600" i="1">
                        <a:solidFill>
                          <a:srgbClr val="941100"/>
                        </a:solidFill>
                        <a:latin typeface="Cambria Math" panose="02040503050406030204" pitchFamily="18" charset="0"/>
                      </a:rPr>
                      <m:t>(</m:t>
                    </m:r>
                    <m:r>
                      <a:rPr sz="2600" i="1">
                        <a:solidFill>
                          <a:srgbClr val="941100"/>
                        </a:solidFill>
                        <a:latin typeface="Cambria Math" panose="02040503050406030204" pitchFamily="18" charset="0"/>
                      </a:rPr>
                      <m:t>𝑥</m:t>
                    </m:r>
                    <m:r>
                      <a:rPr sz="2600" i="1">
                        <a:solidFill>
                          <a:srgbClr val="941100"/>
                        </a:solidFill>
                        <a:latin typeface="Cambria Math" panose="02040503050406030204" pitchFamily="18" charset="0"/>
                      </a:rPr>
                      <m:t>)</m:t>
                    </m:r>
                  </m:oMath>
                </a14:m>
                <a:r>
                  <a:t> to the holes </a:t>
                </a:r>
                <a14:m>
                  <m:oMath xmlns:m="http://schemas.openxmlformats.org/officeDocument/2006/math">
                    <m:r>
                      <a:rPr sz="2900" i="1">
                        <a:solidFill>
                          <a:srgbClr val="941100"/>
                        </a:solidFill>
                        <a:latin typeface="Cambria Math" panose="02040503050406030204" pitchFamily="18" charset="0"/>
                      </a:rPr>
                      <m:t>𝑔</m:t>
                    </m:r>
                    <m:r>
                      <a:rPr sz="2900" i="1">
                        <a:solidFill>
                          <a:srgbClr val="941100"/>
                        </a:solidFill>
                        <a:latin typeface="Cambria Math" panose="02040503050406030204" pitchFamily="18" charset="0"/>
                      </a:rPr>
                      <m:t>(</m:t>
                    </m:r>
                    <m:r>
                      <a:rPr sz="2900" i="1">
                        <a:solidFill>
                          <a:srgbClr val="941100"/>
                        </a:solidFill>
                        <a:latin typeface="Cambria Math" panose="02040503050406030204" pitchFamily="18" charset="0"/>
                      </a:rPr>
                      <m:t>𝑥</m:t>
                    </m:r>
                    <m:r>
                      <a:rPr sz="2900" i="1">
                        <a:solidFill>
                          <a:srgbClr val="941100"/>
                        </a:solidFill>
                        <a:latin typeface="Cambria Math" panose="02040503050406030204" pitchFamily="18" charset="0"/>
                      </a:rPr>
                      <m:t>)</m:t>
                    </m:r>
                  </m:oMath>
                </a14:m>
                <a:r>
                  <a:t> ?</a:t>
                </a:r>
              </a:p>
            </p:txBody>
          </p:sp>
        </mc:Choice>
        <mc:Fallback xmlns="">
          <p:sp>
            <p:nvSpPr>
              <p:cNvPr id="384" name="How to optimally transport the sand   to the holes   ?"/>
              <p:cNvSpPr txBox="1">
                <a:spLocks noRot="1" noChangeAspect="1" noMove="1" noResize="1" noEditPoints="1" noAdjustHandles="1" noChangeArrowheads="1" noChangeShapeType="1" noTextEdit="1"/>
              </p:cNvSpPr>
              <p:nvPr/>
            </p:nvSpPr>
            <p:spPr>
              <a:xfrm>
                <a:off x="1989664" y="3180529"/>
                <a:ext cx="7824513" cy="472269"/>
              </a:xfrm>
              <a:prstGeom prst="rect">
                <a:avLst/>
              </a:prstGeom>
              <a:blipFill>
                <a:blip r:embed="rId8"/>
                <a:stretch>
                  <a:fillRect l="-1621" r="-5024" b="-34211"/>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85" name="Equation"/>
              <p:cNvSpPr txBox="1"/>
              <p:nvPr/>
            </p:nvSpPr>
            <p:spPr>
              <a:xfrm>
                <a:off x="10365419" y="4799022"/>
                <a:ext cx="1954040" cy="315063"/>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800" i="1">
                          <a:solidFill>
                            <a:srgbClr val="000000"/>
                          </a:solidFill>
                          <a:latin typeface="Cambria Math" panose="02040503050406030204" pitchFamily="18" charset="0"/>
                        </a:rPr>
                        <m:t>𝑔</m:t>
                      </m:r>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𝑇</m:t>
                      </m:r>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𝑥</m:t>
                      </m:r>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𝑓</m:t>
                      </m:r>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𝑥</m:t>
                      </m:r>
                      <m:r>
                        <a:rPr sz="2800" i="1">
                          <a:solidFill>
                            <a:srgbClr val="000000"/>
                          </a:solidFill>
                          <a:latin typeface="Cambria Math" panose="02040503050406030204" pitchFamily="18" charset="0"/>
                        </a:rPr>
                        <m:t>)</m:t>
                      </m:r>
                    </m:oMath>
                  </m:oMathPara>
                </a14:m>
                <a:endParaRPr sz="2800"/>
              </a:p>
            </p:txBody>
          </p:sp>
        </mc:Choice>
        <mc:Fallback xmlns="">
          <p:sp>
            <p:nvSpPr>
              <p:cNvPr id="385" name="Equation"/>
              <p:cNvSpPr txBox="1">
                <a:spLocks noRot="1" noChangeAspect="1" noMove="1" noResize="1" noEditPoints="1" noAdjustHandles="1" noChangeArrowheads="1" noChangeShapeType="1" noTextEdit="1"/>
              </p:cNvSpPr>
              <p:nvPr/>
            </p:nvSpPr>
            <p:spPr>
              <a:xfrm>
                <a:off x="10365419" y="4799022"/>
                <a:ext cx="1954040" cy="315063"/>
              </a:xfrm>
              <a:prstGeom prst="rect">
                <a:avLst/>
              </a:prstGeom>
              <a:blipFill>
                <a:blip r:embed="rId9"/>
                <a:stretch>
                  <a:fillRect l="-6452" r="-30968" b="-76923"/>
                </a:stretch>
              </a:blipFill>
              <a:ln w="12700">
                <a:miter lim="400000"/>
              </a:ln>
            </p:spPr>
            <p:txBody>
              <a:bodyPr/>
              <a:lstStyle/>
              <a:p>
                <a:r>
                  <a:rPr lang="en-US">
                    <a:noFill/>
                  </a:rPr>
                  <a:t> </a:t>
                </a:r>
              </a:p>
            </p:txBody>
          </p:sp>
        </mc:Fallback>
      </mc:AlternateContent>
      <p:sp>
        <p:nvSpPr>
          <p:cNvPr id="386" name="The transport map"/>
          <p:cNvSpPr txBox="1"/>
          <p:nvPr/>
        </p:nvSpPr>
        <p:spPr>
          <a:xfrm>
            <a:off x="9993394" y="4257145"/>
            <a:ext cx="2522081" cy="457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2300"/>
            </a:lvl1pPr>
          </a:lstStyle>
          <a:p>
            <a:r>
              <a:t>The transport map</a:t>
            </a:r>
          </a:p>
        </p:txBody>
      </p:sp>
      <p:sp>
        <p:nvSpPr>
          <p:cNvPr id="387" name="The work required to  complete the task"/>
          <p:cNvSpPr txBox="1"/>
          <p:nvPr/>
        </p:nvSpPr>
        <p:spPr>
          <a:xfrm>
            <a:off x="697236" y="6984022"/>
            <a:ext cx="2518919" cy="711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2000"/>
            </a:pPr>
            <a:r>
              <a:t>The work required to </a:t>
            </a:r>
            <a:br/>
            <a:r>
              <a:t>complete the task</a:t>
            </a:r>
          </a:p>
        </p:txBody>
      </p:sp>
      <mc:AlternateContent xmlns:mc="http://schemas.openxmlformats.org/markup-compatibility/2006" xmlns:a14="http://schemas.microsoft.com/office/drawing/2010/main">
        <mc:Choice Requires="a14">
          <p:sp>
            <p:nvSpPr>
              <p:cNvPr id="388" name="is the distance between   and"/>
              <p:cNvSpPr txBox="1"/>
              <p:nvPr/>
            </p:nvSpPr>
            <p:spPr>
              <a:xfrm>
                <a:off x="7574989" y="7583553"/>
                <a:ext cx="5371036" cy="737408"/>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lIns="50800" tIns="50800" rIns="50800" bIns="50800" anchor="ctr">
                <a:spAutoFit/>
              </a:bodyPr>
              <a:lstStyle/>
              <a:p>
                <a:pPr>
                  <a:defRPr sz="2000"/>
                </a:pPr>
                <a14:m>
                  <m:oMath xmlns:m="http://schemas.openxmlformats.org/officeDocument/2006/math">
                    <m:r>
                      <a:rPr sz="2500" i="1">
                        <a:solidFill>
                          <a:srgbClr val="000000"/>
                        </a:solidFill>
                        <a:latin typeface="Cambria Math" panose="02040503050406030204" pitchFamily="18" charset="0"/>
                      </a:rPr>
                      <m:t>𝑐</m:t>
                    </m:r>
                    <m:r>
                      <a:rPr sz="2500" i="1">
                        <a:solidFill>
                          <a:srgbClr val="000000"/>
                        </a:solidFill>
                        <a:latin typeface="Cambria Math" panose="02040503050406030204" pitchFamily="18" charset="0"/>
                      </a:rPr>
                      <m:t>(</m:t>
                    </m:r>
                    <m:r>
                      <a:rPr sz="2500" i="1">
                        <a:solidFill>
                          <a:srgbClr val="000000"/>
                        </a:solidFill>
                        <a:latin typeface="Cambria Math" panose="02040503050406030204" pitchFamily="18" charset="0"/>
                      </a:rPr>
                      <m:t>𝑥</m:t>
                    </m:r>
                    <m:r>
                      <a:rPr sz="2500" i="1">
                        <a:solidFill>
                          <a:srgbClr val="000000"/>
                        </a:solidFill>
                        <a:latin typeface="Cambria Math" panose="02040503050406030204" pitchFamily="18" charset="0"/>
                      </a:rPr>
                      <m:t>,</m:t>
                    </m:r>
                    <m:r>
                      <a:rPr sz="2500" i="1">
                        <a:solidFill>
                          <a:srgbClr val="000000"/>
                        </a:solidFill>
                        <a:latin typeface="Cambria Math" panose="02040503050406030204" pitchFamily="18" charset="0"/>
                      </a:rPr>
                      <m:t>𝑦</m:t>
                    </m:r>
                    <m:r>
                      <a:rPr sz="2500" i="1">
                        <a:solidFill>
                          <a:srgbClr val="000000"/>
                        </a:solidFill>
                        <a:latin typeface="Cambria Math" panose="02040503050406030204" pitchFamily="18" charset="0"/>
                      </a:rPr>
                      <m:t>)</m:t>
                    </m:r>
                  </m:oMath>
                </a14:m>
                <a:r>
                  <a:t> is the distance</a:t>
                </a:r>
                <a:br/>
                <a:r>
                  <a:t>between </a:t>
                </a:r>
                <a14:m>
                  <m:oMath xmlns:m="http://schemas.openxmlformats.org/officeDocument/2006/math">
                    <m:r>
                      <a:rPr sz="2250" i="1">
                        <a:solidFill>
                          <a:srgbClr val="000000"/>
                        </a:solidFill>
                        <a:latin typeface="Cambria Math" panose="02040503050406030204" pitchFamily="18" charset="0"/>
                      </a:rPr>
                      <m:t>𝑥</m:t>
                    </m:r>
                  </m:oMath>
                </a14:m>
                <a:r>
                  <a:t> and </a:t>
                </a:r>
                <a14:m>
                  <m:oMath xmlns:m="http://schemas.openxmlformats.org/officeDocument/2006/math">
                    <m:r>
                      <a:rPr sz="2400" i="1">
                        <a:solidFill>
                          <a:srgbClr val="000000"/>
                        </a:solidFill>
                        <a:latin typeface="Cambria Math" panose="02040503050406030204" pitchFamily="18" charset="0"/>
                      </a:rPr>
                      <m:t>𝑦</m:t>
                    </m:r>
                  </m:oMath>
                </a14:m>
                <a:endParaRPr/>
              </a:p>
            </p:txBody>
          </p:sp>
        </mc:Choice>
        <mc:Fallback xmlns="">
          <p:sp>
            <p:nvSpPr>
              <p:cNvPr id="388" name="is the distance between   and"/>
              <p:cNvSpPr txBox="1">
                <a:spLocks noRot="1" noChangeAspect="1" noMove="1" noResize="1" noEditPoints="1" noAdjustHandles="1" noChangeArrowheads="1" noChangeShapeType="1" noTextEdit="1"/>
              </p:cNvSpPr>
              <p:nvPr/>
            </p:nvSpPr>
            <p:spPr>
              <a:xfrm>
                <a:off x="7574989" y="7583553"/>
                <a:ext cx="5371036" cy="737408"/>
              </a:xfrm>
              <a:prstGeom prst="rect">
                <a:avLst/>
              </a:prstGeom>
              <a:blipFill>
                <a:blip r:embed="rId10"/>
                <a:stretch>
                  <a:fillRect t="-1695" b="-2033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389" name="The modern field derives from the work of Kantorovich (1942); Villani (2003, 2008)."/>
          <p:cNvSpPr txBox="1"/>
          <p:nvPr/>
        </p:nvSpPr>
        <p:spPr>
          <a:xfrm>
            <a:off x="163947" y="9219498"/>
            <a:ext cx="8037831"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1700" i="1">
                <a:solidFill>
                  <a:schemeClr val="accent1"/>
                </a:solidFill>
                <a:latin typeface="Helvetica"/>
                <a:ea typeface="Helvetica"/>
                <a:cs typeface="Helvetica"/>
                <a:sym typeface="Helvetica"/>
              </a:defRPr>
            </a:lvl1pPr>
          </a:lstStyle>
          <a:p>
            <a:r>
              <a:t>The modern field derives from the work of Kantorovich (1942); Villani (2003, 2008).</a:t>
            </a:r>
          </a:p>
        </p:txBody>
      </p:sp>
      <mc:AlternateContent xmlns:mc="http://schemas.openxmlformats.org/markup-compatibility/2006" xmlns:a14="http://schemas.microsoft.com/office/drawing/2010/main">
        <mc:Choice Requires="a14">
          <p:sp>
            <p:nvSpPr>
              <p:cNvPr id="390" name="Equation"/>
              <p:cNvSpPr txBox="1"/>
              <p:nvPr/>
            </p:nvSpPr>
            <p:spPr>
              <a:xfrm>
                <a:off x="3163389" y="6197594"/>
                <a:ext cx="168911" cy="161088"/>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800" i="1">
                          <a:solidFill>
                            <a:srgbClr val="000000"/>
                          </a:solidFill>
                          <a:latin typeface="Cambria Math" panose="02040503050406030204" pitchFamily="18" charset="0"/>
                        </a:rPr>
                        <m:t>𝑥</m:t>
                      </m:r>
                    </m:oMath>
                  </m:oMathPara>
                </a14:m>
                <a:endParaRPr sz="2800"/>
              </a:p>
            </p:txBody>
          </p:sp>
        </mc:Choice>
        <mc:Fallback xmlns="">
          <p:sp>
            <p:nvSpPr>
              <p:cNvPr id="390" name="Equation"/>
              <p:cNvSpPr txBox="1">
                <a:spLocks noRot="1" noChangeAspect="1" noMove="1" noResize="1" noEditPoints="1" noAdjustHandles="1" noChangeArrowheads="1" noChangeShapeType="1" noTextEdit="1"/>
              </p:cNvSpPr>
              <p:nvPr/>
            </p:nvSpPr>
            <p:spPr>
              <a:xfrm>
                <a:off x="3163389" y="6197594"/>
                <a:ext cx="168911" cy="161088"/>
              </a:xfrm>
              <a:prstGeom prst="rect">
                <a:avLst/>
              </a:prstGeom>
              <a:blipFill>
                <a:blip r:embed="rId11"/>
                <a:stretch>
                  <a:fillRect l="-50000" r="-57143" b="-153846"/>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91" name="Equation"/>
              <p:cNvSpPr txBox="1"/>
              <p:nvPr/>
            </p:nvSpPr>
            <p:spPr>
              <a:xfrm>
                <a:off x="8026961" y="5826008"/>
                <a:ext cx="160377" cy="230430"/>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800" i="1">
                          <a:solidFill>
                            <a:srgbClr val="000000"/>
                          </a:solidFill>
                          <a:latin typeface="Cambria Math" panose="02040503050406030204" pitchFamily="18" charset="0"/>
                        </a:rPr>
                        <m:t>𝑦</m:t>
                      </m:r>
                    </m:oMath>
                  </m:oMathPara>
                </a14:m>
                <a:endParaRPr sz="2800"/>
              </a:p>
            </p:txBody>
          </p:sp>
        </mc:Choice>
        <mc:Fallback xmlns="">
          <p:sp>
            <p:nvSpPr>
              <p:cNvPr id="391" name="Equation"/>
              <p:cNvSpPr txBox="1">
                <a:spLocks noRot="1" noChangeAspect="1" noMove="1" noResize="1" noEditPoints="1" noAdjustHandles="1" noChangeArrowheads="1" noChangeShapeType="1" noTextEdit="1"/>
              </p:cNvSpPr>
              <p:nvPr/>
            </p:nvSpPr>
            <p:spPr>
              <a:xfrm>
                <a:off x="8026961" y="5826008"/>
                <a:ext cx="160377" cy="230430"/>
              </a:xfrm>
              <a:prstGeom prst="rect">
                <a:avLst/>
              </a:prstGeom>
              <a:blipFill>
                <a:blip r:embed="rId12"/>
                <a:stretch>
                  <a:fillRect l="-76923" r="-100000" b="-115000"/>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92" name="Equation"/>
              <p:cNvSpPr txBox="1"/>
              <p:nvPr/>
            </p:nvSpPr>
            <p:spPr>
              <a:xfrm>
                <a:off x="5659589" y="4537808"/>
                <a:ext cx="484663" cy="260300"/>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400" i="1">
                          <a:solidFill>
                            <a:srgbClr val="000000"/>
                          </a:solidFill>
                          <a:latin typeface="Cambria Math" panose="02040503050406030204" pitchFamily="18" charset="0"/>
                        </a:rPr>
                        <m:t>𝑇</m:t>
                      </m:r>
                      <m:r>
                        <a:rPr sz="2400" i="1">
                          <a:solidFill>
                            <a:srgbClr val="000000"/>
                          </a:solidFill>
                          <a:latin typeface="Cambria Math" panose="02040503050406030204" pitchFamily="18" charset="0"/>
                        </a:rPr>
                        <m:t>(</m:t>
                      </m:r>
                      <m:r>
                        <a:rPr sz="2400" i="1">
                          <a:solidFill>
                            <a:srgbClr val="000000"/>
                          </a:solidFill>
                          <a:latin typeface="Cambria Math" panose="02040503050406030204" pitchFamily="18" charset="0"/>
                        </a:rPr>
                        <m:t>𝑥</m:t>
                      </m:r>
                      <m:r>
                        <a:rPr sz="2400" i="1">
                          <a:solidFill>
                            <a:srgbClr val="000000"/>
                          </a:solidFill>
                          <a:latin typeface="Cambria Math" panose="02040503050406030204" pitchFamily="18" charset="0"/>
                        </a:rPr>
                        <m:t>)</m:t>
                      </m:r>
                    </m:oMath>
                  </m:oMathPara>
                </a14:m>
                <a:endParaRPr sz="2400"/>
              </a:p>
            </p:txBody>
          </p:sp>
        </mc:Choice>
        <mc:Fallback xmlns="">
          <p:sp>
            <p:nvSpPr>
              <p:cNvPr id="392" name="Equation"/>
              <p:cNvSpPr txBox="1">
                <a:spLocks noRot="1" noChangeAspect="1" noMove="1" noResize="1" noEditPoints="1" noAdjustHandles="1" noChangeArrowheads="1" noChangeShapeType="1" noTextEdit="1"/>
              </p:cNvSpPr>
              <p:nvPr/>
            </p:nvSpPr>
            <p:spPr>
              <a:xfrm>
                <a:off x="5659589" y="4537808"/>
                <a:ext cx="484663" cy="260300"/>
              </a:xfrm>
              <a:prstGeom prst="rect">
                <a:avLst/>
              </a:prstGeom>
              <a:blipFill>
                <a:blip r:embed="rId13"/>
                <a:stretch>
                  <a:fillRect l="-20513" t="-4762" r="-53846" b="-85714"/>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93" name="(distance)  x mass   Energy"/>
              <p:cNvSpPr txBox="1"/>
              <p:nvPr/>
            </p:nvSpPr>
            <p:spPr>
              <a:xfrm>
                <a:off x="4393754" y="8574847"/>
                <a:ext cx="3402956" cy="390765"/>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1600">
                    <a:solidFill>
                      <a:schemeClr val="accent1">
                        <a:hueOff val="47394"/>
                        <a:satOff val="-25753"/>
                        <a:lumOff val="-7544"/>
                      </a:schemeClr>
                    </a:solidFill>
                  </a:defRPr>
                </a:pPr>
                <a:r>
                  <a:t> </a:t>
                </a:r>
                <a14:m>
                  <m:oMath xmlns:m="http://schemas.openxmlformats.org/officeDocument/2006/math">
                    <m:sSubSup>
                      <m:sSubSupPr>
                        <m:ctrlPr>
                          <a:rPr sz="1950" i="1">
                            <a:solidFill>
                              <a:srgbClr val="164E86"/>
                            </a:solidFill>
                            <a:latin typeface="Cambria Math" panose="02040503050406030204" pitchFamily="18" charset="0"/>
                          </a:rPr>
                        </m:ctrlPr>
                      </m:sSubSupPr>
                      <m:e>
                        <m:r>
                          <a:rPr sz="1950" i="1">
                            <a:solidFill>
                              <a:srgbClr val="164E86"/>
                            </a:solidFill>
                            <a:latin typeface="Cambria Math" panose="02040503050406030204" pitchFamily="18" charset="0"/>
                          </a:rPr>
                          <m:t>𝑊</m:t>
                        </m:r>
                      </m:e>
                      <m:sub>
                        <m:r>
                          <a:rPr sz="1950" i="1">
                            <a:solidFill>
                              <a:srgbClr val="164E86"/>
                            </a:solidFill>
                            <a:latin typeface="Cambria Math" panose="02040503050406030204" pitchFamily="18" charset="0"/>
                          </a:rPr>
                          <m:t>2</m:t>
                        </m:r>
                      </m:sub>
                      <m:sup>
                        <m:r>
                          <a:rPr sz="1950" i="1">
                            <a:solidFill>
                              <a:srgbClr val="164E86"/>
                            </a:solidFill>
                            <a:latin typeface="Cambria Math" panose="02040503050406030204" pitchFamily="18" charset="0"/>
                          </a:rPr>
                          <m:t>2</m:t>
                        </m:r>
                      </m:sup>
                    </m:sSubSup>
                  </m:oMath>
                </a14:m>
                <a:r>
                  <a:t> </a:t>
                </a:r>
                <a14:m>
                  <m:oMath xmlns:m="http://schemas.openxmlformats.org/officeDocument/2006/math">
                    <m:r>
                      <a:rPr sz="2200" i="1">
                        <a:solidFill>
                          <a:srgbClr val="164E86"/>
                        </a:solidFill>
                        <a:latin typeface="Cambria Math" panose="02040503050406030204" pitchFamily="18" charset="0"/>
                      </a:rPr>
                      <m:t>∝</m:t>
                    </m:r>
                  </m:oMath>
                </a14:m>
                <a:r>
                  <a:t> (distance)</a:t>
                </a:r>
                <a14:m>
                  <m:oMath xmlns:m="http://schemas.openxmlformats.org/officeDocument/2006/math">
                    <m:sSup>
                      <m:sSupPr>
                        <m:ctrlPr>
                          <a:rPr sz="2150" i="1">
                            <a:solidFill>
                              <a:srgbClr val="164E86"/>
                            </a:solidFill>
                            <a:latin typeface="Cambria Math" panose="02040503050406030204" pitchFamily="18" charset="0"/>
                          </a:rPr>
                        </m:ctrlPr>
                      </m:sSupPr>
                      <m:e/>
                      <m:sup>
                        <m:r>
                          <a:rPr sz="2150" i="1">
                            <a:solidFill>
                              <a:srgbClr val="164E86"/>
                            </a:solidFill>
                            <a:latin typeface="Cambria Math" panose="02040503050406030204" pitchFamily="18" charset="0"/>
                          </a:rPr>
                          <m:t>2</m:t>
                        </m:r>
                      </m:sup>
                    </m:sSup>
                  </m:oMath>
                </a14:m>
                <a:r>
                  <a:t> x mass </a:t>
                </a:r>
                <a14:m>
                  <m:oMath xmlns:m="http://schemas.openxmlformats.org/officeDocument/2006/math">
                    <m:r>
                      <a:rPr sz="2200" i="1">
                        <a:solidFill>
                          <a:srgbClr val="164E86"/>
                        </a:solidFill>
                        <a:latin typeface="Cambria Math" panose="02040503050406030204" pitchFamily="18" charset="0"/>
                      </a:rPr>
                      <m:t>∝</m:t>
                    </m:r>
                  </m:oMath>
                </a14:m>
                <a:r>
                  <a:t> Energy</a:t>
                </a:r>
                <a:endParaRPr>
                  <a:solidFill>
                    <a:srgbClr val="164F86"/>
                  </a:solidFill>
                </a:endParaRPr>
              </a:p>
            </p:txBody>
          </p:sp>
        </mc:Choice>
        <mc:Fallback xmlns="">
          <p:sp>
            <p:nvSpPr>
              <p:cNvPr id="393" name="(distance)  x mass   Energy"/>
              <p:cNvSpPr txBox="1">
                <a:spLocks noRot="1" noChangeAspect="1" noMove="1" noResize="1" noEditPoints="1" noAdjustHandles="1" noChangeArrowheads="1" noChangeShapeType="1" noTextEdit="1"/>
              </p:cNvSpPr>
              <p:nvPr/>
            </p:nvSpPr>
            <p:spPr>
              <a:xfrm>
                <a:off x="4393754" y="8574847"/>
                <a:ext cx="3402956" cy="390765"/>
              </a:xfrm>
              <a:prstGeom prst="rect">
                <a:avLst/>
              </a:prstGeom>
              <a:blipFill>
                <a:blip r:embed="rId14"/>
                <a:stretch>
                  <a:fillRect l="-5224" r="-7836" b="-250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94" name="Text"/>
              <p:cNvSpPr txBox="1"/>
              <p:nvPr/>
            </p:nvSpPr>
            <p:spPr>
              <a:xfrm>
                <a:off x="4482445" y="7936807"/>
                <a:ext cx="2008035" cy="651280"/>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1600">
                    <a:solidFill>
                      <a:schemeClr val="accent1">
                        <a:hueOff val="47394"/>
                        <a:satOff val="-25753"/>
                        <a:lumOff val="-7544"/>
                      </a:schemeClr>
                    </a:solidFill>
                  </a:defRPr>
                </a:pPr>
                <a14:m>
                  <m:oMath xmlns:m="http://schemas.openxmlformats.org/officeDocument/2006/math">
                    <m:sSub>
                      <m:sSubPr>
                        <m:ctrlPr>
                          <a:rPr sz="1950" i="1">
                            <a:solidFill>
                              <a:srgbClr val="164E86"/>
                            </a:solidFill>
                            <a:latin typeface="Cambria Math" panose="02040503050406030204" pitchFamily="18" charset="0"/>
                          </a:rPr>
                        </m:ctrlPr>
                      </m:sSubPr>
                      <m:e>
                        <m:r>
                          <a:rPr sz="1950" i="1">
                            <a:solidFill>
                              <a:srgbClr val="164E86"/>
                            </a:solidFill>
                            <a:latin typeface="Cambria Math" panose="02040503050406030204" pitchFamily="18" charset="0"/>
                          </a:rPr>
                          <m:t>𝑊</m:t>
                        </m:r>
                      </m:e>
                      <m:sub>
                        <m:r>
                          <a:rPr sz="1950" i="1">
                            <a:solidFill>
                              <a:srgbClr val="164E86"/>
                            </a:solidFill>
                            <a:latin typeface="Cambria Math" panose="02040503050406030204" pitchFamily="18" charset="0"/>
                          </a:rPr>
                          <m:t>𝑝</m:t>
                        </m:r>
                      </m:sub>
                    </m:sSub>
                    <m:r>
                      <a:rPr sz="1950" i="1">
                        <a:solidFill>
                          <a:srgbClr val="164E86"/>
                        </a:solidFill>
                        <a:latin typeface="Cambria Math" panose="02040503050406030204" pitchFamily="18" charset="0"/>
                      </a:rPr>
                      <m:t>=(</m:t>
                    </m:r>
                    <m:limLow>
                      <m:limLowPr>
                        <m:ctrlPr>
                          <a:rPr sz="1950" i="1">
                            <a:solidFill>
                              <a:srgbClr val="164E86"/>
                            </a:solidFill>
                            <a:latin typeface="Cambria Math" panose="02040503050406030204" pitchFamily="18" charset="0"/>
                          </a:rPr>
                        </m:ctrlPr>
                      </m:limLowPr>
                      <m:e>
                        <m:r>
                          <a:rPr sz="1950" i="1">
                            <a:solidFill>
                              <a:srgbClr val="164E86"/>
                            </a:solidFill>
                            <a:latin typeface="Cambria Math" panose="02040503050406030204" pitchFamily="18" charset="0"/>
                          </a:rPr>
                          <m:t>∑</m:t>
                        </m:r>
                      </m:e>
                      <m:lim>
                        <m:r>
                          <a:rPr sz="1950" i="1">
                            <a:solidFill>
                              <a:srgbClr val="164E86"/>
                            </a:solidFill>
                            <a:latin typeface="Cambria Math" panose="02040503050406030204" pitchFamily="18" charset="0"/>
                          </a:rPr>
                          <m:t>𝑖</m:t>
                        </m:r>
                      </m:lim>
                    </m:limLow>
                    <m:sSubSup>
                      <m:sSubSupPr>
                        <m:ctrlPr>
                          <a:rPr sz="1950" i="1">
                            <a:solidFill>
                              <a:srgbClr val="164E86"/>
                            </a:solidFill>
                            <a:latin typeface="Cambria Math" panose="02040503050406030204" pitchFamily="18" charset="0"/>
                          </a:rPr>
                        </m:ctrlPr>
                      </m:sSubSupPr>
                      <m:e>
                        <m:r>
                          <a:rPr sz="1950" i="1">
                            <a:solidFill>
                              <a:srgbClr val="164E86"/>
                            </a:solidFill>
                            <a:latin typeface="Cambria Math" panose="02040503050406030204" pitchFamily="18" charset="0"/>
                          </a:rPr>
                          <m:t>𝑑</m:t>
                        </m:r>
                      </m:e>
                      <m:sub>
                        <m:r>
                          <a:rPr sz="1950" i="1">
                            <a:solidFill>
                              <a:srgbClr val="164E86"/>
                            </a:solidFill>
                            <a:latin typeface="Cambria Math" panose="02040503050406030204" pitchFamily="18" charset="0"/>
                          </a:rPr>
                          <m:t>𝑖</m:t>
                        </m:r>
                      </m:sub>
                      <m:sup>
                        <m:r>
                          <a:rPr sz="1950" i="1">
                            <a:solidFill>
                              <a:srgbClr val="164E86"/>
                            </a:solidFill>
                            <a:latin typeface="Cambria Math" panose="02040503050406030204" pitchFamily="18" charset="0"/>
                          </a:rPr>
                          <m:t>𝑝</m:t>
                        </m:r>
                      </m:sup>
                    </m:sSubSup>
                    <m:sSub>
                      <m:sSubPr>
                        <m:ctrlPr>
                          <a:rPr sz="1950" i="1">
                            <a:solidFill>
                              <a:srgbClr val="164E86"/>
                            </a:solidFill>
                            <a:latin typeface="Cambria Math" panose="02040503050406030204" pitchFamily="18" charset="0"/>
                          </a:rPr>
                        </m:ctrlPr>
                      </m:sSubPr>
                      <m:e>
                        <m:r>
                          <a:rPr sz="1950" i="1">
                            <a:solidFill>
                              <a:srgbClr val="164E86"/>
                            </a:solidFill>
                            <a:latin typeface="Cambria Math" panose="02040503050406030204" pitchFamily="18" charset="0"/>
                          </a:rPr>
                          <m:t>𝑚</m:t>
                        </m:r>
                      </m:e>
                      <m:sub>
                        <m:r>
                          <a:rPr sz="1950" i="1">
                            <a:solidFill>
                              <a:srgbClr val="164E86"/>
                            </a:solidFill>
                            <a:latin typeface="Cambria Math" panose="02040503050406030204" pitchFamily="18" charset="0"/>
                          </a:rPr>
                          <m:t>𝑖</m:t>
                        </m:r>
                      </m:sub>
                    </m:sSub>
                    <m:sSup>
                      <m:sSupPr>
                        <m:ctrlPr>
                          <a:rPr sz="1950" i="1">
                            <a:solidFill>
                              <a:srgbClr val="164E86"/>
                            </a:solidFill>
                            <a:latin typeface="Cambria Math" panose="02040503050406030204" pitchFamily="18" charset="0"/>
                          </a:rPr>
                        </m:ctrlPr>
                      </m:sSupPr>
                      <m:e>
                        <m:r>
                          <a:rPr sz="1950" i="1">
                            <a:solidFill>
                              <a:srgbClr val="164E86"/>
                            </a:solidFill>
                            <a:latin typeface="Cambria Math" panose="02040503050406030204" pitchFamily="18" charset="0"/>
                          </a:rPr>
                          <m:t>)</m:t>
                        </m:r>
                      </m:e>
                      <m:sup>
                        <m:f>
                          <m:fPr>
                            <m:type m:val="lin"/>
                            <m:ctrlPr>
                              <a:rPr sz="1950" i="1">
                                <a:solidFill>
                                  <a:srgbClr val="164E86"/>
                                </a:solidFill>
                                <a:latin typeface="Cambria Math" panose="02040503050406030204" pitchFamily="18" charset="0"/>
                              </a:rPr>
                            </m:ctrlPr>
                          </m:fPr>
                          <m:num>
                            <m:r>
                              <a:rPr sz="1950" i="1">
                                <a:solidFill>
                                  <a:srgbClr val="164E86"/>
                                </a:solidFill>
                                <a:latin typeface="Cambria Math" panose="02040503050406030204" pitchFamily="18" charset="0"/>
                              </a:rPr>
                              <m:t>1</m:t>
                            </m:r>
                          </m:num>
                          <m:den>
                            <m:r>
                              <a:rPr sz="1950" i="1">
                                <a:solidFill>
                                  <a:srgbClr val="164E86"/>
                                </a:solidFill>
                                <a:latin typeface="Cambria Math" panose="02040503050406030204" pitchFamily="18" charset="0"/>
                              </a:rPr>
                              <m:t>𝑝</m:t>
                            </m:r>
                          </m:den>
                        </m:f>
                      </m:sup>
                    </m:sSup>
                  </m:oMath>
                </a14:m>
                <a:r>
                  <a:t> </a:t>
                </a:r>
                <a:endParaRPr>
                  <a:solidFill>
                    <a:srgbClr val="164F86"/>
                  </a:solidFill>
                </a:endParaRPr>
              </a:p>
            </p:txBody>
          </p:sp>
        </mc:Choice>
        <mc:Fallback xmlns="">
          <p:sp>
            <p:nvSpPr>
              <p:cNvPr id="394" name="Text"/>
              <p:cNvSpPr txBox="1">
                <a:spLocks noRot="1" noChangeAspect="1" noMove="1" noResize="1" noEditPoints="1" noAdjustHandles="1" noChangeArrowheads="1" noChangeShapeType="1" noTextEdit="1"/>
              </p:cNvSpPr>
              <p:nvPr/>
            </p:nvSpPr>
            <p:spPr>
              <a:xfrm>
                <a:off x="4482445" y="7936807"/>
                <a:ext cx="2008035" cy="651280"/>
              </a:xfrm>
              <a:prstGeom prst="rect">
                <a:avLst/>
              </a:prstGeom>
              <a:blipFill>
                <a:blip r:embed="rId15"/>
                <a:stretch>
                  <a:fillRect l="-3125" t="-45283" r="-5000" b="-4150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95" name="1 or 2"/>
              <p:cNvSpPr txBox="1"/>
              <p:nvPr/>
            </p:nvSpPr>
            <p:spPr>
              <a:xfrm>
                <a:off x="6678471" y="8035610"/>
                <a:ext cx="1179013" cy="326673"/>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lIns="50800" tIns="50800" rIns="50800" bIns="50800" anchor="ctr">
                <a:spAutoFit/>
              </a:bodyPr>
              <a:lstStyle/>
              <a:p>
                <a:pPr>
                  <a:defRPr sz="1400">
                    <a:solidFill>
                      <a:schemeClr val="accent1">
                        <a:hueOff val="47394"/>
                        <a:satOff val="-25753"/>
                        <a:lumOff val="-7544"/>
                      </a:schemeClr>
                    </a:solidFill>
                  </a:defRPr>
                </a:pPr>
                <a14:m>
                  <m:oMath xmlns:m="http://schemas.openxmlformats.org/officeDocument/2006/math">
                    <m:r>
                      <a:rPr sz="1600" i="1">
                        <a:solidFill>
                          <a:srgbClr val="164E86"/>
                        </a:solidFill>
                        <a:latin typeface="Cambria Math" panose="02040503050406030204" pitchFamily="18" charset="0"/>
                      </a:rPr>
                      <m:t>𝑝</m:t>
                    </m:r>
                    <m:r>
                      <a:rPr sz="1600" i="1">
                        <a:solidFill>
                          <a:srgbClr val="164E86"/>
                        </a:solidFill>
                        <a:latin typeface="Cambria Math" panose="02040503050406030204" pitchFamily="18" charset="0"/>
                      </a:rPr>
                      <m:t>=</m:t>
                    </m:r>
                  </m:oMath>
                </a14:m>
                <a:r>
                  <a:t> 1 or 2</a:t>
                </a:r>
                <a:endParaRPr>
                  <a:solidFill>
                    <a:srgbClr val="164F86"/>
                  </a:solidFill>
                </a:endParaRPr>
              </a:p>
            </p:txBody>
          </p:sp>
        </mc:Choice>
        <mc:Fallback xmlns="">
          <p:sp>
            <p:nvSpPr>
              <p:cNvPr id="395" name="1 or 2"/>
              <p:cNvSpPr txBox="1">
                <a:spLocks noRot="1" noChangeAspect="1" noMove="1" noResize="1" noEditPoints="1" noAdjustHandles="1" noChangeArrowheads="1" noChangeShapeType="1" noTextEdit="1"/>
              </p:cNvSpPr>
              <p:nvPr/>
            </p:nvSpPr>
            <p:spPr>
              <a:xfrm>
                <a:off x="6678471" y="8035610"/>
                <a:ext cx="1179013" cy="326673"/>
              </a:xfrm>
              <a:prstGeom prst="rect">
                <a:avLst/>
              </a:prstGeom>
              <a:blipFill>
                <a:blip r:embed="rId16"/>
                <a:stretch>
                  <a:fillRect b="-1851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 name="Image" descr="Image"/>
          <p:cNvPicPr>
            <a:picLocks noChangeAspect="1"/>
          </p:cNvPicPr>
          <p:nvPr/>
        </p:nvPicPr>
        <p:blipFill>
          <a:blip r:embed="rId2"/>
          <a:stretch>
            <a:fillRect/>
          </a:stretch>
        </p:blipFill>
        <p:spPr>
          <a:xfrm>
            <a:off x="7613196" y="5443289"/>
            <a:ext cx="4772400" cy="2529590"/>
          </a:xfrm>
          <a:prstGeom prst="rect">
            <a:avLst/>
          </a:prstGeom>
          <a:ln w="12700">
            <a:miter lim="400000"/>
          </a:ln>
        </p:spPr>
      </p:pic>
      <p:sp>
        <p:nvSpPr>
          <p:cNvPr id="400" name="Optimal Transport and Bayesian Inference"/>
          <p:cNvSpPr txBox="1">
            <a:spLocks noGrp="1"/>
          </p:cNvSpPr>
          <p:nvPr>
            <p:ph type="title"/>
          </p:nvPr>
        </p:nvSpPr>
        <p:spPr>
          <a:xfrm>
            <a:off x="1176343" y="12655"/>
            <a:ext cx="11049001" cy="2529590"/>
          </a:xfrm>
          <a:prstGeom prst="rect">
            <a:avLst/>
          </a:prstGeom>
        </p:spPr>
        <p:txBody>
          <a:bodyPr anchor="ctr"/>
          <a:lstStyle>
            <a:lvl1pPr marR="457200" defTabSz="647700">
              <a:defRPr sz="4000">
                <a:latin typeface="+mn-lt"/>
                <a:ea typeface="+mn-ea"/>
                <a:cs typeface="+mn-cs"/>
                <a:sym typeface="Helvetica Light"/>
              </a:defRPr>
            </a:lvl1pPr>
          </a:lstStyle>
          <a:p>
            <a:r>
              <a:t>Optimal Transport and Bayesian Inference</a:t>
            </a:r>
          </a:p>
        </p:txBody>
      </p:sp>
      <p:sp>
        <p:nvSpPr>
          <p:cNvPr id="401" name="Slide Number"/>
          <p:cNvSpPr txBox="1">
            <a:spLocks noGrp="1"/>
          </p:cNvSpPr>
          <p:nvPr>
            <p:ph type="sldNum" sz="quarter" idx="2"/>
          </p:nvPr>
        </p:nvSpPr>
        <p:spPr>
          <a:xfrm>
            <a:off x="12275456" y="9266360"/>
            <a:ext cx="342901"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9</a:t>
            </a:fld>
            <a:endParaRPr/>
          </a:p>
        </p:txBody>
      </p:sp>
      <mc:AlternateContent xmlns:mc="http://schemas.openxmlformats.org/markup-compatibility/2006" xmlns:a14="http://schemas.microsoft.com/office/drawing/2010/main">
        <mc:Choice Requires="a14">
          <p:sp>
            <p:nvSpPr>
              <p:cNvPr id="402" name="Equation"/>
              <p:cNvSpPr txBox="1"/>
              <p:nvPr/>
            </p:nvSpPr>
            <p:spPr>
              <a:xfrm>
                <a:off x="2173725" y="5672076"/>
                <a:ext cx="3276770" cy="399384"/>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3500" i="1">
                          <a:solidFill>
                            <a:srgbClr val="000000"/>
                          </a:solidFill>
                          <a:latin typeface="Cambria Math" panose="02040503050406030204" pitchFamily="18" charset="0"/>
                        </a:rPr>
                        <m:t>𝑝</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𝑇</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𝑚</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𝑑</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𝑝</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𝑚</m:t>
                      </m:r>
                      <m:r>
                        <a:rPr sz="3500" i="1">
                          <a:solidFill>
                            <a:srgbClr val="000000"/>
                          </a:solidFill>
                          <a:latin typeface="Cambria Math" panose="02040503050406030204" pitchFamily="18" charset="0"/>
                        </a:rPr>
                        <m:t>)</m:t>
                      </m:r>
                    </m:oMath>
                  </m:oMathPara>
                </a14:m>
                <a:endParaRPr sz="3500"/>
              </a:p>
            </p:txBody>
          </p:sp>
        </mc:Choice>
        <mc:Fallback xmlns="">
          <p:sp>
            <p:nvSpPr>
              <p:cNvPr id="402" name="Equation"/>
              <p:cNvSpPr txBox="1">
                <a:spLocks noRot="1" noChangeAspect="1" noMove="1" noResize="1" noEditPoints="1" noAdjustHandles="1" noChangeArrowheads="1" noChangeShapeType="1" noTextEdit="1"/>
              </p:cNvSpPr>
              <p:nvPr/>
            </p:nvSpPr>
            <p:spPr>
              <a:xfrm>
                <a:off x="2173725" y="5672076"/>
                <a:ext cx="3276770" cy="399384"/>
              </a:xfrm>
              <a:prstGeom prst="rect">
                <a:avLst/>
              </a:prstGeom>
              <a:blipFill>
                <a:blip r:embed="rId3"/>
                <a:stretch>
                  <a:fillRect l="-5019" t="-3030" r="-17375" b="-78788"/>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03" name="Equation"/>
              <p:cNvSpPr txBox="1"/>
              <p:nvPr/>
            </p:nvSpPr>
            <p:spPr>
              <a:xfrm>
                <a:off x="2326006" y="3100991"/>
                <a:ext cx="4899429" cy="399384"/>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3500" i="1">
                          <a:solidFill>
                            <a:srgbClr val="000000"/>
                          </a:solidFill>
                          <a:latin typeface="Cambria Math" panose="02040503050406030204" pitchFamily="18" charset="0"/>
                        </a:rPr>
                        <m:t>𝑝</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𝑚</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𝑑</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𝑘</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𝐿</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𝑑</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𝑚</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𝑝</m:t>
                      </m:r>
                      <m:r>
                        <a:rPr sz="3500" i="1">
                          <a:solidFill>
                            <a:srgbClr val="000000"/>
                          </a:solidFill>
                          <a:latin typeface="Cambria Math" panose="02040503050406030204" pitchFamily="18" charset="0"/>
                        </a:rPr>
                        <m:t>(</m:t>
                      </m:r>
                      <m:r>
                        <a:rPr sz="3500" i="1">
                          <a:solidFill>
                            <a:srgbClr val="000000"/>
                          </a:solidFill>
                          <a:latin typeface="Cambria Math" panose="02040503050406030204" pitchFamily="18" charset="0"/>
                        </a:rPr>
                        <m:t>𝑚</m:t>
                      </m:r>
                      <m:r>
                        <a:rPr sz="3500" i="1">
                          <a:solidFill>
                            <a:srgbClr val="000000"/>
                          </a:solidFill>
                          <a:latin typeface="Cambria Math" panose="02040503050406030204" pitchFamily="18" charset="0"/>
                        </a:rPr>
                        <m:t>)</m:t>
                      </m:r>
                    </m:oMath>
                  </m:oMathPara>
                </a14:m>
                <a:endParaRPr sz="3500"/>
              </a:p>
            </p:txBody>
          </p:sp>
        </mc:Choice>
        <mc:Fallback xmlns="">
          <p:sp>
            <p:nvSpPr>
              <p:cNvPr id="403" name="Equation"/>
              <p:cNvSpPr txBox="1">
                <a:spLocks noRot="1" noChangeAspect="1" noMove="1" noResize="1" noEditPoints="1" noAdjustHandles="1" noChangeArrowheads="1" noChangeShapeType="1" noTextEdit="1"/>
              </p:cNvSpPr>
              <p:nvPr/>
            </p:nvSpPr>
            <p:spPr>
              <a:xfrm>
                <a:off x="2326006" y="3100991"/>
                <a:ext cx="4899429" cy="399384"/>
              </a:xfrm>
              <a:prstGeom prst="rect">
                <a:avLst/>
              </a:prstGeom>
              <a:blipFill>
                <a:blip r:embed="rId4"/>
                <a:stretch>
                  <a:fillRect l="-3368" t="-3125" r="-5959" b="-81250"/>
                </a:stretch>
              </a:blipFill>
              <a:ln w="12700">
                <a:miter lim="400000"/>
              </a:ln>
            </p:spPr>
            <p:txBody>
              <a:bodyPr/>
              <a:lstStyle/>
              <a:p>
                <a:r>
                  <a:rPr lang="en-US">
                    <a:noFill/>
                  </a:rPr>
                  <a:t> </a:t>
                </a:r>
              </a:p>
            </p:txBody>
          </p:sp>
        </mc:Fallback>
      </mc:AlternateContent>
      <p:sp>
        <p:nvSpPr>
          <p:cNvPr id="404" name="Bayes’ rule"/>
          <p:cNvSpPr txBox="1"/>
          <p:nvPr/>
        </p:nvSpPr>
        <p:spPr>
          <a:xfrm>
            <a:off x="362105" y="3072083"/>
            <a:ext cx="1559027" cy="457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2300"/>
            </a:lvl1pPr>
          </a:lstStyle>
          <a:p>
            <a:r>
              <a:t>Bayes’ rule</a:t>
            </a:r>
          </a:p>
        </p:txBody>
      </p:sp>
      <p:sp>
        <p:nvSpPr>
          <p:cNvPr id="405" name="Optimal transport provides a `push forward’ deterministic map between continuous PDFs."/>
          <p:cNvSpPr txBox="1"/>
          <p:nvPr/>
        </p:nvSpPr>
        <p:spPr>
          <a:xfrm>
            <a:off x="1166330" y="4801232"/>
            <a:ext cx="10859110"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2100"/>
            </a:lvl1pPr>
          </a:lstStyle>
          <a:p>
            <a:r>
              <a:t>Optimal transport provides a `push forward’ deterministic map between continuous PDFs. </a:t>
            </a:r>
          </a:p>
        </p:txBody>
      </p:sp>
      <mc:AlternateContent xmlns:mc="http://schemas.openxmlformats.org/markup-compatibility/2006" xmlns:a14="http://schemas.microsoft.com/office/drawing/2010/main">
        <mc:Choice Requires="a14">
          <p:sp>
            <p:nvSpPr>
              <p:cNvPr id="406" name="where   is the `Transport Map’"/>
              <p:cNvSpPr txBox="1"/>
              <p:nvPr/>
            </p:nvSpPr>
            <p:spPr>
              <a:xfrm>
                <a:off x="406066" y="6597712"/>
                <a:ext cx="4215283" cy="432859"/>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defRPr sz="2100"/>
                </a:pPr>
                <a:r>
                  <a:t>where </a:t>
                </a:r>
                <a14:m>
                  <m:oMath xmlns:m="http://schemas.openxmlformats.org/officeDocument/2006/math">
                    <m:r>
                      <a:rPr sz="2650" i="1">
                        <a:solidFill>
                          <a:srgbClr val="000000"/>
                        </a:solidFill>
                        <a:latin typeface="Cambria Math" panose="02040503050406030204" pitchFamily="18" charset="0"/>
                      </a:rPr>
                      <m:t>𝑇</m:t>
                    </m:r>
                    <m:r>
                      <a:rPr sz="2650" i="1">
                        <a:solidFill>
                          <a:srgbClr val="000000"/>
                        </a:solidFill>
                        <a:latin typeface="Cambria Math" panose="02040503050406030204" pitchFamily="18" charset="0"/>
                      </a:rPr>
                      <m:t>(</m:t>
                    </m:r>
                    <m:r>
                      <a:rPr sz="2650" i="1">
                        <a:solidFill>
                          <a:srgbClr val="000000"/>
                        </a:solidFill>
                        <a:latin typeface="Cambria Math" panose="02040503050406030204" pitchFamily="18" charset="0"/>
                      </a:rPr>
                      <m:t>𝑚</m:t>
                    </m:r>
                    <m:r>
                      <a:rPr sz="2650" i="1">
                        <a:solidFill>
                          <a:srgbClr val="000000"/>
                        </a:solidFill>
                        <a:latin typeface="Cambria Math" panose="02040503050406030204" pitchFamily="18" charset="0"/>
                      </a:rPr>
                      <m:t>)</m:t>
                    </m:r>
                  </m:oMath>
                </a14:m>
                <a:r>
                  <a:t> is the `Transport Map’</a:t>
                </a:r>
              </a:p>
            </p:txBody>
          </p:sp>
        </mc:Choice>
        <mc:Fallback xmlns="">
          <p:sp>
            <p:nvSpPr>
              <p:cNvPr id="406" name="where   is the `Transport Map’"/>
              <p:cNvSpPr txBox="1">
                <a:spLocks noRot="1" noChangeAspect="1" noMove="1" noResize="1" noEditPoints="1" noAdjustHandles="1" noChangeArrowheads="1" noChangeShapeType="1" noTextEdit="1"/>
              </p:cNvSpPr>
              <p:nvPr/>
            </p:nvSpPr>
            <p:spPr>
              <a:xfrm>
                <a:off x="406066" y="6597712"/>
                <a:ext cx="4215283" cy="432859"/>
              </a:xfrm>
              <a:prstGeom prst="rect">
                <a:avLst/>
              </a:prstGeom>
              <a:blipFill>
                <a:blip r:embed="rId5"/>
                <a:stretch>
                  <a:fillRect l="-9940" b="-3142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407" name="El Moselhy, T. A., and Y. M. Marzouk (2012), Bayesian inference with optimal maps, Journal of Computational Physics, 231(23), 7815 – 7850."/>
          <p:cNvSpPr txBox="1"/>
          <p:nvPr/>
        </p:nvSpPr>
        <p:spPr>
          <a:xfrm>
            <a:off x="330271" y="9304460"/>
            <a:ext cx="10749089" cy="304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l" defTabSz="457200">
              <a:defRPr sz="1300">
                <a:solidFill>
                  <a:schemeClr val="accent1"/>
                </a:solidFill>
                <a:latin typeface="Helvetica"/>
                <a:ea typeface="Helvetica"/>
                <a:cs typeface="Helvetica"/>
                <a:sym typeface="Helvetica"/>
              </a:defRPr>
            </a:pPr>
            <a:r>
              <a:t>El Moselhy, T. A., and Y. M. Marzouk (2012), </a:t>
            </a:r>
            <a:r>
              <a:rPr i="1"/>
              <a:t>Bayesian inference with optimal maps</a:t>
            </a:r>
            <a:r>
              <a:t>, Journal of Computational Physics, 231(23), 7815 – 7850.</a:t>
            </a:r>
          </a:p>
        </p:txBody>
      </p:sp>
      <p:sp>
        <p:nvSpPr>
          <p:cNvPr id="408" name="Prior PDF"/>
          <p:cNvSpPr txBox="1"/>
          <p:nvPr/>
        </p:nvSpPr>
        <p:spPr>
          <a:xfrm>
            <a:off x="11319812" y="2648479"/>
            <a:ext cx="918592"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500" i="1"/>
            </a:lvl1pPr>
          </a:lstStyle>
          <a:p>
            <a:r>
              <a:t>Prior PDF</a:t>
            </a:r>
          </a:p>
        </p:txBody>
      </p:sp>
      <p:sp>
        <p:nvSpPr>
          <p:cNvPr id="409" name="Posterior PDF"/>
          <p:cNvSpPr txBox="1"/>
          <p:nvPr/>
        </p:nvSpPr>
        <p:spPr>
          <a:xfrm>
            <a:off x="8150623" y="2648479"/>
            <a:ext cx="1278637"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500" i="1"/>
            </a:lvl1pPr>
          </a:lstStyle>
          <a:p>
            <a:r>
              <a:t>Posterior PDF</a:t>
            </a:r>
          </a:p>
        </p:txBody>
      </p:sp>
      <mc:AlternateContent xmlns:mc="http://schemas.openxmlformats.org/markup-compatibility/2006" xmlns:a14="http://schemas.microsoft.com/office/drawing/2010/main">
        <mc:Choice Requires="a14">
          <p:sp>
            <p:nvSpPr>
              <p:cNvPr id="410" name="Text"/>
              <p:cNvSpPr txBox="1"/>
              <p:nvPr/>
            </p:nvSpPr>
            <p:spPr>
              <a:xfrm>
                <a:off x="10837946" y="4325062"/>
                <a:ext cx="282692" cy="340029"/>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defRPr sz="1500" i="1"/>
                </a:lvl1pPr>
              </a:lstStyle>
              <a:p>
                <a:pPr/>
                <a14:m>
                  <m:oMathPara xmlns:m="http://schemas.openxmlformats.org/officeDocument/2006/math">
                    <m:oMathParaPr>
                      <m:jc m:val="center"/>
                    </m:oMathParaPr>
                    <m:oMath xmlns:m="http://schemas.openxmlformats.org/officeDocument/2006/math">
                      <m:r>
                        <a:rPr sz="1900" i="1">
                          <a:solidFill>
                            <a:srgbClr val="000000"/>
                          </a:solidFill>
                          <a:latin typeface="Cambria Math" panose="02040503050406030204" pitchFamily="18" charset="0"/>
                        </a:rPr>
                        <m:t>𝑚</m:t>
                      </m:r>
                    </m:oMath>
                  </m:oMathPara>
                </a14:m>
                <a:endParaRPr/>
              </a:p>
            </p:txBody>
          </p:sp>
        </mc:Choice>
        <mc:Fallback xmlns="">
          <p:sp>
            <p:nvSpPr>
              <p:cNvPr id="410" name="Text"/>
              <p:cNvSpPr txBox="1">
                <a:spLocks noRot="1" noChangeAspect="1" noMove="1" noResize="1" noEditPoints="1" noAdjustHandles="1" noChangeArrowheads="1" noChangeShapeType="1" noTextEdit="1"/>
              </p:cNvSpPr>
              <p:nvPr/>
            </p:nvSpPr>
            <p:spPr>
              <a:xfrm>
                <a:off x="10837946" y="4325062"/>
                <a:ext cx="282692" cy="340029"/>
              </a:xfrm>
              <a:prstGeom prst="rect">
                <a:avLst/>
              </a:prstGeom>
              <a:blipFill>
                <a:blip r:embed="rId6"/>
                <a:stretch>
                  <a:fillRect l="-1000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pic>
        <p:nvPicPr>
          <p:cNvPr id="411" name="Image" descr="Image"/>
          <p:cNvPicPr>
            <a:picLocks noChangeAspect="1"/>
          </p:cNvPicPr>
          <p:nvPr/>
        </p:nvPicPr>
        <p:blipFill>
          <a:blip r:embed="rId7"/>
          <a:stretch>
            <a:fillRect/>
          </a:stretch>
        </p:blipFill>
        <p:spPr>
          <a:xfrm>
            <a:off x="7630310" y="2504877"/>
            <a:ext cx="4738172" cy="1827042"/>
          </a:xfrm>
          <a:prstGeom prst="rect">
            <a:avLst/>
          </a:prstGeom>
          <a:ln w="12700">
            <a:miter lim="400000"/>
          </a:ln>
        </p:spPr>
      </p:pic>
      <p:sp>
        <p:nvSpPr>
          <p:cNvPr id="412" name="The transport map completely defines the posterior PDF and  hence is an alternate way to describe the complete solution to the inverse problem."/>
          <p:cNvSpPr txBox="1"/>
          <p:nvPr/>
        </p:nvSpPr>
        <p:spPr>
          <a:xfrm>
            <a:off x="1167537" y="8251319"/>
            <a:ext cx="10090214" cy="736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defRPr sz="2100"/>
            </a:pPr>
            <a:r>
              <a:t>The transport map completely defines the posterior PDF and </a:t>
            </a:r>
            <a:br/>
            <a:r>
              <a:t>hence is an alternate way to describe the complete </a:t>
            </a:r>
            <a:r>
              <a:rPr>
                <a:solidFill>
                  <a:schemeClr val="accent5">
                    <a:hueOff val="-176146"/>
                    <a:satOff val="3665"/>
                    <a:lumOff val="-13986"/>
                  </a:schemeClr>
                </a:solidFill>
              </a:rPr>
              <a:t>solution to the inverse problem</a:t>
            </a:r>
            <a:r>
              <a:t>. </a:t>
            </a:r>
          </a:p>
        </p:txBody>
      </p:sp>
      <p:sp>
        <p:nvSpPr>
          <p:cNvPr id="413" name="Prior PDF"/>
          <p:cNvSpPr txBox="1"/>
          <p:nvPr/>
        </p:nvSpPr>
        <p:spPr>
          <a:xfrm>
            <a:off x="11446812" y="5924885"/>
            <a:ext cx="918592"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500" i="1"/>
            </a:lvl1pPr>
          </a:lstStyle>
          <a:p>
            <a:r>
              <a:t>Prior PDF</a:t>
            </a:r>
          </a:p>
        </p:txBody>
      </p:sp>
      <p:sp>
        <p:nvSpPr>
          <p:cNvPr id="414" name="Posterior PDF"/>
          <p:cNvSpPr txBox="1"/>
          <p:nvPr/>
        </p:nvSpPr>
        <p:spPr>
          <a:xfrm>
            <a:off x="8277623" y="5924885"/>
            <a:ext cx="1278637"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500" i="1"/>
            </a:lvl1pPr>
          </a:lstStyle>
          <a:p>
            <a:r>
              <a:t>Posterior PDF</a:t>
            </a:r>
          </a:p>
        </p:txBody>
      </p:sp>
      <mc:AlternateContent xmlns:mc="http://schemas.openxmlformats.org/markup-compatibility/2006" xmlns:a14="http://schemas.microsoft.com/office/drawing/2010/main">
        <mc:Choice Requires="a14">
          <p:sp>
            <p:nvSpPr>
              <p:cNvPr id="415" name="Text"/>
              <p:cNvSpPr txBox="1"/>
              <p:nvPr/>
            </p:nvSpPr>
            <p:spPr>
              <a:xfrm>
                <a:off x="11068818" y="7620165"/>
                <a:ext cx="282692" cy="340028"/>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defRPr sz="1500" i="1"/>
                </a:lvl1pPr>
              </a:lstStyle>
              <a:p>
                <a:pPr/>
                <a14:m>
                  <m:oMathPara xmlns:m="http://schemas.openxmlformats.org/officeDocument/2006/math">
                    <m:oMathParaPr>
                      <m:jc m:val="center"/>
                    </m:oMathParaPr>
                    <m:oMath xmlns:m="http://schemas.openxmlformats.org/officeDocument/2006/math">
                      <m:r>
                        <a:rPr sz="1900" i="1">
                          <a:solidFill>
                            <a:srgbClr val="000000"/>
                          </a:solidFill>
                          <a:latin typeface="Cambria Math" panose="02040503050406030204" pitchFamily="18" charset="0"/>
                        </a:rPr>
                        <m:t>𝑚</m:t>
                      </m:r>
                    </m:oMath>
                  </m:oMathPara>
                </a14:m>
                <a:endParaRPr/>
              </a:p>
            </p:txBody>
          </p:sp>
        </mc:Choice>
        <mc:Fallback xmlns="">
          <p:sp>
            <p:nvSpPr>
              <p:cNvPr id="415" name="Text"/>
              <p:cNvSpPr txBox="1">
                <a:spLocks noRot="1" noChangeAspect="1" noMove="1" noResize="1" noEditPoints="1" noAdjustHandles="1" noChangeArrowheads="1" noChangeShapeType="1" noTextEdit="1"/>
              </p:cNvSpPr>
              <p:nvPr/>
            </p:nvSpPr>
            <p:spPr>
              <a:xfrm>
                <a:off x="11068818" y="7620165"/>
                <a:ext cx="282692" cy="340028"/>
              </a:xfrm>
              <a:prstGeom prst="rect">
                <a:avLst/>
              </a:prstGeom>
              <a:blipFill>
                <a:blip r:embed="rId8"/>
                <a:stretch>
                  <a:fillRect l="-95652"/>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16" name="Text"/>
              <p:cNvSpPr txBox="1"/>
              <p:nvPr/>
            </p:nvSpPr>
            <p:spPr>
              <a:xfrm>
                <a:off x="9394919" y="7620165"/>
                <a:ext cx="581354" cy="340028"/>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defRPr sz="1500" i="1"/>
                </a:lvl1pPr>
              </a:lstStyle>
              <a:p>
                <a:pPr/>
                <a14:m>
                  <m:oMathPara xmlns:m="http://schemas.openxmlformats.org/officeDocument/2006/math">
                    <m:oMathParaPr>
                      <m:jc m:val="center"/>
                    </m:oMathParaPr>
                    <m:oMath xmlns:m="http://schemas.openxmlformats.org/officeDocument/2006/math">
                      <m:r>
                        <a:rPr sz="1900" i="1">
                          <a:solidFill>
                            <a:srgbClr val="000000"/>
                          </a:solidFill>
                          <a:latin typeface="Cambria Math" panose="02040503050406030204" pitchFamily="18" charset="0"/>
                        </a:rPr>
                        <m:t>𝑇</m:t>
                      </m:r>
                      <m:r>
                        <a:rPr sz="1900" i="1">
                          <a:solidFill>
                            <a:srgbClr val="000000"/>
                          </a:solidFill>
                          <a:latin typeface="Cambria Math" panose="02040503050406030204" pitchFamily="18" charset="0"/>
                        </a:rPr>
                        <m:t>(</m:t>
                      </m:r>
                      <m:r>
                        <a:rPr sz="1900" i="1">
                          <a:solidFill>
                            <a:srgbClr val="000000"/>
                          </a:solidFill>
                          <a:latin typeface="Cambria Math" panose="02040503050406030204" pitchFamily="18" charset="0"/>
                        </a:rPr>
                        <m:t>𝑚</m:t>
                      </m:r>
                      <m:r>
                        <a:rPr sz="1900" i="1">
                          <a:solidFill>
                            <a:srgbClr val="000000"/>
                          </a:solidFill>
                          <a:latin typeface="Cambria Math" panose="02040503050406030204" pitchFamily="18" charset="0"/>
                        </a:rPr>
                        <m:t>)</m:t>
                      </m:r>
                    </m:oMath>
                  </m:oMathPara>
                </a14:m>
                <a:endParaRPr/>
              </a:p>
            </p:txBody>
          </p:sp>
        </mc:Choice>
        <mc:Fallback xmlns="">
          <p:sp>
            <p:nvSpPr>
              <p:cNvPr id="416" name="Text"/>
              <p:cNvSpPr txBox="1">
                <a:spLocks noRot="1" noChangeAspect="1" noMove="1" noResize="1" noEditPoints="1" noAdjustHandles="1" noChangeArrowheads="1" noChangeShapeType="1" noTextEdit="1"/>
              </p:cNvSpPr>
              <p:nvPr/>
            </p:nvSpPr>
            <p:spPr>
              <a:xfrm>
                <a:off x="9394919" y="7620165"/>
                <a:ext cx="581354" cy="340028"/>
              </a:xfrm>
              <a:prstGeom prst="rect">
                <a:avLst/>
              </a:prstGeom>
              <a:blipFill>
                <a:blip r:embed="rId9"/>
                <a:stretch>
                  <a:fillRect l="-55319" b="-22222"/>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8" name="Optimal Transport and Bayesian Inference"/>
          <p:cNvSpPr txBox="1">
            <a:spLocks noGrp="1"/>
          </p:cNvSpPr>
          <p:nvPr>
            <p:ph type="title"/>
          </p:nvPr>
        </p:nvSpPr>
        <p:spPr>
          <a:xfrm>
            <a:off x="1176343" y="12655"/>
            <a:ext cx="11049001" cy="2529590"/>
          </a:xfrm>
          <a:prstGeom prst="rect">
            <a:avLst/>
          </a:prstGeom>
        </p:spPr>
        <p:txBody>
          <a:bodyPr anchor="ctr"/>
          <a:lstStyle>
            <a:lvl1pPr marR="457200" defTabSz="647700">
              <a:defRPr sz="4000">
                <a:latin typeface="+mn-lt"/>
                <a:ea typeface="+mn-ea"/>
                <a:cs typeface="+mn-cs"/>
                <a:sym typeface="Helvetica Light"/>
              </a:defRPr>
            </a:lvl1pPr>
          </a:lstStyle>
          <a:p>
            <a:r>
              <a:t>Optimal Transport and Bayesian Inference</a:t>
            </a:r>
          </a:p>
        </p:txBody>
      </p:sp>
      <p:sp>
        <p:nvSpPr>
          <p:cNvPr id="419" name="Slide Number"/>
          <p:cNvSpPr txBox="1">
            <a:spLocks noGrp="1"/>
          </p:cNvSpPr>
          <p:nvPr>
            <p:ph type="sldNum" sz="quarter" idx="2"/>
          </p:nvPr>
        </p:nvSpPr>
        <p:spPr>
          <a:xfrm>
            <a:off x="12262655" y="9266360"/>
            <a:ext cx="368504"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10</a:t>
            </a:fld>
            <a:endParaRPr/>
          </a:p>
        </p:txBody>
      </p:sp>
      <p:sp>
        <p:nvSpPr>
          <p:cNvPr id="420" name="An optimal transport map (deterministic) or plan (probabilistic) can be viewed as a  general solution to an inverse problem"/>
          <p:cNvSpPr txBox="1"/>
          <p:nvPr/>
        </p:nvSpPr>
        <p:spPr>
          <a:xfrm>
            <a:off x="797804" y="2060562"/>
            <a:ext cx="10962018" cy="81280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defRPr sz="2300"/>
            </a:pPr>
            <a:r>
              <a:t>An optimal transport map (deterministic) or plan (probabilistic) can be viewed as a </a:t>
            </a:r>
            <a:br/>
            <a:r>
              <a:rPr>
                <a:solidFill>
                  <a:schemeClr val="accent5">
                    <a:hueOff val="-176146"/>
                    <a:satOff val="3665"/>
                    <a:lumOff val="-13986"/>
                  </a:schemeClr>
                </a:solidFill>
                <a:latin typeface="Helvetica"/>
                <a:ea typeface="Helvetica"/>
                <a:cs typeface="Helvetica"/>
                <a:sym typeface="Helvetica"/>
              </a:rPr>
              <a:t>general solution</a:t>
            </a:r>
            <a:r>
              <a:t> to an inverse problem</a:t>
            </a:r>
          </a:p>
        </p:txBody>
      </p:sp>
      <mc:AlternateContent xmlns:mc="http://schemas.openxmlformats.org/markup-compatibility/2006" xmlns:a14="http://schemas.microsoft.com/office/drawing/2010/main">
        <mc:Choice Requires="a14">
          <p:sp>
            <p:nvSpPr>
              <p:cNvPr id="421" name="Equation"/>
              <p:cNvSpPr txBox="1"/>
              <p:nvPr/>
            </p:nvSpPr>
            <p:spPr>
              <a:xfrm>
                <a:off x="4962878" y="4072982"/>
                <a:ext cx="2631870" cy="319507"/>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800" i="1">
                          <a:solidFill>
                            <a:srgbClr val="000000"/>
                          </a:solidFill>
                          <a:latin typeface="Cambria Math" panose="02040503050406030204" pitchFamily="18" charset="0"/>
                        </a:rPr>
                        <m:t>𝑝</m:t>
                      </m:r>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𝑚</m:t>
                      </m:r>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𝑑</m:t>
                      </m:r>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𝑝</m:t>
                      </m:r>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𝑇</m:t>
                      </m:r>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𝑚</m:t>
                      </m:r>
                      <m:r>
                        <a:rPr sz="2800" i="1">
                          <a:solidFill>
                            <a:srgbClr val="000000"/>
                          </a:solidFill>
                          <a:latin typeface="Cambria Math" panose="02040503050406030204" pitchFamily="18" charset="0"/>
                        </a:rPr>
                        <m:t>))</m:t>
                      </m:r>
                    </m:oMath>
                  </m:oMathPara>
                </a14:m>
                <a:endParaRPr sz="2800"/>
              </a:p>
            </p:txBody>
          </p:sp>
        </mc:Choice>
        <mc:Fallback xmlns="">
          <p:sp>
            <p:nvSpPr>
              <p:cNvPr id="421" name="Equation"/>
              <p:cNvSpPr txBox="1">
                <a:spLocks noRot="1" noChangeAspect="1" noMove="1" noResize="1" noEditPoints="1" noAdjustHandles="1" noChangeArrowheads="1" noChangeShapeType="1" noTextEdit="1"/>
              </p:cNvSpPr>
              <p:nvPr/>
            </p:nvSpPr>
            <p:spPr>
              <a:xfrm>
                <a:off x="4962878" y="4072982"/>
                <a:ext cx="2631870" cy="319507"/>
              </a:xfrm>
              <a:prstGeom prst="rect">
                <a:avLst/>
              </a:prstGeom>
              <a:blipFill>
                <a:blip r:embed="rId2"/>
                <a:stretch>
                  <a:fillRect l="-4306" r="-16746" b="-70370"/>
                </a:stretch>
              </a:blipFill>
              <a:ln w="12700">
                <a:miter lim="400000"/>
              </a:ln>
            </p:spPr>
            <p:txBody>
              <a:bodyPr/>
              <a:lstStyle/>
              <a:p>
                <a:r>
                  <a:rPr lang="en-US">
                    <a:noFill/>
                  </a:rPr>
                  <a:t> </a:t>
                </a:r>
              </a:p>
            </p:txBody>
          </p:sp>
        </mc:Fallback>
      </mc:AlternateContent>
      <p:sp>
        <p:nvSpPr>
          <p:cNvPr id="422" name="A `push forward’ deterministic map between prior and posterior PDFs."/>
          <p:cNvSpPr txBox="1"/>
          <p:nvPr/>
        </p:nvSpPr>
        <p:spPr>
          <a:xfrm>
            <a:off x="1378582" y="3204826"/>
            <a:ext cx="9333561" cy="457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2300"/>
            </a:lvl1pPr>
          </a:lstStyle>
          <a:p>
            <a:r>
              <a:t>A `push forward’ deterministic map between prior and posterior PDFs. </a:t>
            </a:r>
          </a:p>
        </p:txBody>
      </p:sp>
      <p:sp>
        <p:nvSpPr>
          <p:cNvPr id="423" name="No McMC required!"/>
          <p:cNvSpPr txBox="1"/>
          <p:nvPr/>
        </p:nvSpPr>
        <p:spPr>
          <a:xfrm>
            <a:off x="9089025" y="4004135"/>
            <a:ext cx="2700263" cy="457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2300"/>
            </a:lvl1pPr>
          </a:lstStyle>
          <a:p>
            <a:r>
              <a:t>No McMC required!</a:t>
            </a:r>
          </a:p>
        </p:txBody>
      </p:sp>
      <p:grpSp>
        <p:nvGrpSpPr>
          <p:cNvPr id="440" name="Group"/>
          <p:cNvGrpSpPr/>
          <p:nvPr/>
        </p:nvGrpSpPr>
        <p:grpSpPr>
          <a:xfrm>
            <a:off x="1456551" y="4803444"/>
            <a:ext cx="9177623" cy="3994502"/>
            <a:chOff x="0" y="0"/>
            <a:chExt cx="9177622" cy="3994501"/>
          </a:xfrm>
        </p:grpSpPr>
        <p:pic>
          <p:nvPicPr>
            <p:cNvPr id="424" name="setup.pdf" descr="setup.pdf"/>
            <p:cNvPicPr>
              <a:picLocks noChangeAspect="1"/>
            </p:cNvPicPr>
            <p:nvPr/>
          </p:nvPicPr>
          <p:blipFill>
            <a:blip r:embed="rId3"/>
            <a:stretch>
              <a:fillRect/>
            </a:stretch>
          </p:blipFill>
          <p:spPr>
            <a:xfrm>
              <a:off x="937765" y="0"/>
              <a:ext cx="8239858" cy="3994502"/>
            </a:xfrm>
            <a:prstGeom prst="rect">
              <a:avLst/>
            </a:prstGeom>
            <a:ln w="12700" cap="flat">
              <a:noFill/>
              <a:miter lim="400000"/>
            </a:ln>
            <a:effectLst/>
          </p:spPr>
        </p:pic>
        <mc:AlternateContent xmlns:mc="http://schemas.openxmlformats.org/markup-compatibility/2006" xmlns:a14="http://schemas.microsoft.com/office/drawing/2010/main">
          <mc:Choice Requires="a14">
            <p:sp>
              <p:nvSpPr>
                <p:cNvPr id="425" name="Posterior"/>
                <p:cNvSpPr txBox="1"/>
                <p:nvPr/>
              </p:nvSpPr>
              <p:spPr>
                <a:xfrm>
                  <a:off x="0" y="3110739"/>
                  <a:ext cx="1926607" cy="392794"/>
                </a:xfrm>
                <a:prstGeom prst="rect">
                  <a:avLst/>
                </a:prstGeom>
                <a:noFill/>
                <a:ln w="12700" cap="flat">
                  <a:noFill/>
                  <a:miter lim="400000"/>
                </a:ln>
                <a:effectLst/>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numCol="1" anchor="ctr">
                  <a:spAutoFit/>
                </a:bodyPr>
                <a:lstStyle/>
                <a:p>
                  <a:pPr>
                    <a:defRPr sz="1800"/>
                  </a:pPr>
                  <a:r>
                    <a:t>Posterior </a:t>
                  </a:r>
                  <a14:m>
                    <m:oMath xmlns:m="http://schemas.openxmlformats.org/officeDocument/2006/math">
                      <m:r>
                        <a:rPr sz="2150" i="1">
                          <a:solidFill>
                            <a:srgbClr val="000000"/>
                          </a:solidFill>
                          <a:latin typeface="Cambria Math" panose="02040503050406030204" pitchFamily="18" charset="0"/>
                        </a:rPr>
                        <m:t>𝑝</m:t>
                      </m:r>
                      <m:r>
                        <a:rPr sz="2150" i="1">
                          <a:solidFill>
                            <a:srgbClr val="000000"/>
                          </a:solidFill>
                          <a:latin typeface="Cambria Math" panose="02040503050406030204" pitchFamily="18" charset="0"/>
                        </a:rPr>
                        <m:t>(</m:t>
                      </m:r>
                      <m:r>
                        <a:rPr sz="2150" i="1">
                          <a:solidFill>
                            <a:srgbClr val="000000"/>
                          </a:solidFill>
                          <a:latin typeface="Cambria Math" panose="02040503050406030204" pitchFamily="18" charset="0"/>
                        </a:rPr>
                        <m:t>𝑚</m:t>
                      </m:r>
                      <m:r>
                        <a:rPr sz="2150" i="1">
                          <a:solidFill>
                            <a:srgbClr val="000000"/>
                          </a:solidFill>
                          <a:latin typeface="Cambria Math" panose="02040503050406030204" pitchFamily="18" charset="0"/>
                        </a:rPr>
                        <m:t>|</m:t>
                      </m:r>
                      <m:r>
                        <a:rPr sz="2150" i="1">
                          <a:solidFill>
                            <a:srgbClr val="000000"/>
                          </a:solidFill>
                          <a:latin typeface="Cambria Math" panose="02040503050406030204" pitchFamily="18" charset="0"/>
                        </a:rPr>
                        <m:t>𝑑</m:t>
                      </m:r>
                      <m:r>
                        <a:rPr sz="2150" i="1">
                          <a:solidFill>
                            <a:srgbClr val="000000"/>
                          </a:solidFill>
                          <a:latin typeface="Cambria Math" panose="02040503050406030204" pitchFamily="18" charset="0"/>
                        </a:rPr>
                        <m:t>)</m:t>
                      </m:r>
                    </m:oMath>
                  </a14:m>
                  <a:endParaRPr/>
                </a:p>
              </p:txBody>
            </p:sp>
          </mc:Choice>
          <mc:Fallback xmlns="">
            <p:sp>
              <p:nvSpPr>
                <p:cNvPr id="425" name="Posterior"/>
                <p:cNvSpPr txBox="1">
                  <a:spLocks noRot="1" noChangeAspect="1" noMove="1" noResize="1" noEditPoints="1" noAdjustHandles="1" noChangeArrowheads="1" noChangeShapeType="1" noTextEdit="1"/>
                </p:cNvSpPr>
                <p:nvPr/>
              </p:nvSpPr>
              <p:spPr>
                <a:xfrm>
                  <a:off x="0" y="3110739"/>
                  <a:ext cx="1926607" cy="392794"/>
                </a:xfrm>
                <a:prstGeom prst="rect">
                  <a:avLst/>
                </a:prstGeom>
                <a:blipFill>
                  <a:blip r:embed="rId4"/>
                  <a:stretch>
                    <a:fillRect l="-4575" r="-4575" b="-21875"/>
                  </a:stretch>
                </a:blip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426" name="Transport map"/>
            <p:cNvSpPr txBox="1"/>
            <p:nvPr/>
          </p:nvSpPr>
          <p:spPr>
            <a:xfrm>
              <a:off x="2094057" y="1119781"/>
              <a:ext cx="1596314" cy="3810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1800"/>
              </a:lvl1pPr>
            </a:lstStyle>
            <a:p>
              <a:r>
                <a:t>Transport map</a:t>
              </a:r>
            </a:p>
          </p:txBody>
        </p:sp>
        <p:sp>
          <p:nvSpPr>
            <p:cNvPr id="427" name="Transport plan"/>
            <p:cNvSpPr txBox="1"/>
            <p:nvPr/>
          </p:nvSpPr>
          <p:spPr>
            <a:xfrm>
              <a:off x="6410823" y="1119781"/>
              <a:ext cx="1583742" cy="3810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1800"/>
              </a:lvl1pPr>
            </a:lstStyle>
            <a:p>
              <a:r>
                <a:t>Transport plan</a:t>
              </a:r>
            </a:p>
          </p:txBody>
        </p:sp>
        <p:sp>
          <p:nvSpPr>
            <p:cNvPr id="428" name="Line"/>
            <p:cNvSpPr/>
            <p:nvPr/>
          </p:nvSpPr>
          <p:spPr>
            <a:xfrm flipV="1">
              <a:off x="4245845" y="1155122"/>
              <a:ext cx="1" cy="1029460"/>
            </a:xfrm>
            <a:prstGeom prst="line">
              <a:avLst/>
            </a:prstGeom>
            <a:noFill/>
            <a:ln w="25400" cap="flat">
              <a:solidFill>
                <a:schemeClr val="accent5">
                  <a:hueOff val="-176146"/>
                  <a:satOff val="3665"/>
                  <a:lumOff val="-13986"/>
                </a:schemeClr>
              </a:solidFill>
              <a:custDash>
                <a:ds d="200000" sp="200000"/>
              </a:custDash>
              <a:miter lim="400000"/>
            </a:ln>
            <a:effectLst/>
          </p:spPr>
          <p:txBody>
            <a:bodyPr wrap="square" lIns="50800" tIns="50800" rIns="50800" bIns="50800" numCol="1" anchor="ctr">
              <a:noAutofit/>
            </a:bodyPr>
            <a:lstStyle/>
            <a:p>
              <a:pPr>
                <a:defRPr sz="2400"/>
              </a:pPr>
              <a:endParaRPr/>
            </a:p>
          </p:txBody>
        </p:sp>
        <p:sp>
          <p:nvSpPr>
            <p:cNvPr id="429" name="Line"/>
            <p:cNvSpPr/>
            <p:nvPr/>
          </p:nvSpPr>
          <p:spPr>
            <a:xfrm flipH="1" flipV="1">
              <a:off x="2120238" y="2238870"/>
              <a:ext cx="2111926" cy="1"/>
            </a:xfrm>
            <a:prstGeom prst="line">
              <a:avLst/>
            </a:prstGeom>
            <a:noFill/>
            <a:ln w="25400" cap="flat">
              <a:solidFill>
                <a:schemeClr val="accent5">
                  <a:hueOff val="-176146"/>
                  <a:satOff val="3665"/>
                  <a:lumOff val="-13986"/>
                </a:schemeClr>
              </a:solidFill>
              <a:custDash>
                <a:ds d="200000" sp="200000"/>
              </a:custDash>
              <a:miter lim="400000"/>
            </a:ln>
            <a:effectLst/>
          </p:spPr>
          <p:txBody>
            <a:bodyPr wrap="square" lIns="50800" tIns="50800" rIns="50800" bIns="50800" numCol="1" anchor="ctr">
              <a:noAutofit/>
            </a:bodyPr>
            <a:lstStyle/>
            <a:p>
              <a:pPr>
                <a:defRPr sz="2400"/>
              </a:pPr>
              <a:endParaRPr/>
            </a:p>
          </p:txBody>
        </p:sp>
        <p:sp>
          <p:nvSpPr>
            <p:cNvPr id="430" name="Rectangle"/>
            <p:cNvSpPr/>
            <p:nvPr/>
          </p:nvSpPr>
          <p:spPr>
            <a:xfrm>
              <a:off x="3108972" y="318336"/>
              <a:ext cx="597712" cy="457201"/>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sp>
          <p:nvSpPr>
            <p:cNvPr id="431" name="Rectangle"/>
            <p:cNvSpPr/>
            <p:nvPr/>
          </p:nvSpPr>
          <p:spPr>
            <a:xfrm>
              <a:off x="1220851" y="1546381"/>
              <a:ext cx="597713" cy="457201"/>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sp>
          <p:nvSpPr>
            <p:cNvPr id="432" name="Rectangle"/>
            <p:cNvSpPr/>
            <p:nvPr/>
          </p:nvSpPr>
          <p:spPr>
            <a:xfrm>
              <a:off x="5440415" y="1546381"/>
              <a:ext cx="597713" cy="457201"/>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sp>
          <p:nvSpPr>
            <p:cNvPr id="433" name="Rectangle"/>
            <p:cNvSpPr/>
            <p:nvPr/>
          </p:nvSpPr>
          <p:spPr>
            <a:xfrm>
              <a:off x="7281307" y="395753"/>
              <a:ext cx="597712" cy="457201"/>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sp>
          <p:nvSpPr>
            <p:cNvPr id="434" name="Rectangle"/>
            <p:cNvSpPr/>
            <p:nvPr/>
          </p:nvSpPr>
          <p:spPr>
            <a:xfrm>
              <a:off x="8081103" y="3316971"/>
              <a:ext cx="867537" cy="457201"/>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sp>
          <p:nvSpPr>
            <p:cNvPr id="435" name="Rectangle"/>
            <p:cNvSpPr/>
            <p:nvPr/>
          </p:nvSpPr>
          <p:spPr>
            <a:xfrm>
              <a:off x="3897407" y="3316971"/>
              <a:ext cx="867536" cy="457201"/>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sp>
          <p:nvSpPr>
            <p:cNvPr id="436" name="Line"/>
            <p:cNvSpPr/>
            <p:nvPr/>
          </p:nvSpPr>
          <p:spPr>
            <a:xfrm flipV="1">
              <a:off x="8379959" y="1155122"/>
              <a:ext cx="1" cy="2695369"/>
            </a:xfrm>
            <a:prstGeom prst="line">
              <a:avLst/>
            </a:prstGeom>
            <a:noFill/>
            <a:ln w="25400" cap="flat">
              <a:solidFill>
                <a:schemeClr val="accent5">
                  <a:hueOff val="-176146"/>
                  <a:satOff val="3665"/>
                  <a:lumOff val="-13986"/>
                </a:schemeClr>
              </a:solidFill>
              <a:custDash>
                <a:ds d="200000" sp="200000"/>
              </a:custDash>
              <a:miter lim="400000"/>
            </a:ln>
            <a:effectLst/>
          </p:spPr>
          <p:txBody>
            <a:bodyPr wrap="square" lIns="50800" tIns="50800" rIns="50800" bIns="50800" numCol="1" anchor="ctr">
              <a:noAutofit/>
            </a:bodyPr>
            <a:lstStyle/>
            <a:p>
              <a:pPr>
                <a:defRPr sz="2400"/>
              </a:pPr>
              <a:endParaRPr/>
            </a:p>
          </p:txBody>
        </p:sp>
        <mc:AlternateContent xmlns:mc="http://schemas.openxmlformats.org/markup-compatibility/2006" xmlns:a14="http://schemas.microsoft.com/office/drawing/2010/main">
          <mc:Choice Requires="a14">
            <p:sp>
              <p:nvSpPr>
                <p:cNvPr id="437" name="Equation"/>
                <p:cNvSpPr txBox="1"/>
                <p:nvPr/>
              </p:nvSpPr>
              <p:spPr>
                <a:xfrm>
                  <a:off x="2533606" y="1540889"/>
                  <a:ext cx="717216" cy="257925"/>
                </a:xfrm>
                <a:prstGeom prst="rect">
                  <a:avLst/>
                </a:prstGeom>
                <a:noFill/>
                <a:ln w="12700" cap="flat">
                  <a:noFill/>
                  <a:miter lim="400000"/>
                </a:ln>
                <a:effectLst/>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300" i="1">
                            <a:solidFill>
                              <a:srgbClr val="000000"/>
                            </a:solidFill>
                            <a:latin typeface="Cambria Math" panose="02040503050406030204" pitchFamily="18" charset="0"/>
                          </a:rPr>
                          <m:t>𝜋</m:t>
                        </m:r>
                        <m:r>
                          <a:rPr sz="2300" i="1">
                            <a:solidFill>
                              <a:srgbClr val="000000"/>
                            </a:solidFill>
                            <a:latin typeface="Cambria Math" panose="02040503050406030204" pitchFamily="18" charset="0"/>
                          </a:rPr>
                          <m:t>(</m:t>
                        </m:r>
                        <m:r>
                          <a:rPr sz="2300" i="1">
                            <a:solidFill>
                              <a:srgbClr val="000000"/>
                            </a:solidFill>
                            <a:latin typeface="Cambria Math" panose="02040503050406030204" pitchFamily="18" charset="0"/>
                          </a:rPr>
                          <m:t>𝑥</m:t>
                        </m:r>
                        <m:r>
                          <a:rPr sz="2300" i="1">
                            <a:solidFill>
                              <a:srgbClr val="000000"/>
                            </a:solidFill>
                            <a:latin typeface="Cambria Math" panose="02040503050406030204" pitchFamily="18" charset="0"/>
                          </a:rPr>
                          <m:t>,</m:t>
                        </m:r>
                        <m:r>
                          <a:rPr sz="2300" i="1">
                            <a:solidFill>
                              <a:srgbClr val="000000"/>
                            </a:solidFill>
                            <a:latin typeface="Cambria Math" panose="02040503050406030204" pitchFamily="18" charset="0"/>
                          </a:rPr>
                          <m:t>𝑦</m:t>
                        </m:r>
                        <m:r>
                          <a:rPr sz="2300" i="1">
                            <a:solidFill>
                              <a:srgbClr val="000000"/>
                            </a:solidFill>
                            <a:latin typeface="Cambria Math" panose="02040503050406030204" pitchFamily="18" charset="0"/>
                          </a:rPr>
                          <m:t>)</m:t>
                        </m:r>
                      </m:oMath>
                    </m:oMathPara>
                  </a14:m>
                  <a:endParaRPr sz="2300"/>
                </a:p>
              </p:txBody>
            </p:sp>
          </mc:Choice>
          <mc:Fallback xmlns="">
            <p:sp>
              <p:nvSpPr>
                <p:cNvPr id="437" name="Equation"/>
                <p:cNvSpPr txBox="1">
                  <a:spLocks noRot="1" noChangeAspect="1" noMove="1" noResize="1" noEditPoints="1" noAdjustHandles="1" noChangeArrowheads="1" noChangeShapeType="1" noTextEdit="1"/>
                </p:cNvSpPr>
                <p:nvPr/>
              </p:nvSpPr>
              <p:spPr>
                <a:xfrm>
                  <a:off x="2533606" y="1540889"/>
                  <a:ext cx="717216" cy="257925"/>
                </a:xfrm>
                <a:prstGeom prst="rect">
                  <a:avLst/>
                </a:prstGeom>
                <a:blipFill>
                  <a:blip r:embed="rId5"/>
                  <a:stretch>
                    <a:fillRect l="-10526" r="-38596" b="-80952"/>
                  </a:stretch>
                </a:blipFill>
                <a:ln w="12700" cap="flat">
                  <a:noFill/>
                  <a:miter lim="400000"/>
                </a:ln>
                <a:effec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38" name="Equation"/>
                <p:cNvSpPr txBox="1"/>
                <p:nvPr/>
              </p:nvSpPr>
              <p:spPr>
                <a:xfrm>
                  <a:off x="6844085" y="1540889"/>
                  <a:ext cx="717216" cy="257925"/>
                </a:xfrm>
                <a:prstGeom prst="rect">
                  <a:avLst/>
                </a:prstGeom>
                <a:noFill/>
                <a:ln w="12700" cap="flat">
                  <a:noFill/>
                  <a:miter lim="400000"/>
                </a:ln>
                <a:effectLst/>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300" i="1">
                            <a:solidFill>
                              <a:srgbClr val="000000"/>
                            </a:solidFill>
                            <a:latin typeface="Cambria Math" panose="02040503050406030204" pitchFamily="18" charset="0"/>
                          </a:rPr>
                          <m:t>𝜋</m:t>
                        </m:r>
                        <m:r>
                          <a:rPr sz="2300" i="1">
                            <a:solidFill>
                              <a:srgbClr val="000000"/>
                            </a:solidFill>
                            <a:latin typeface="Cambria Math" panose="02040503050406030204" pitchFamily="18" charset="0"/>
                          </a:rPr>
                          <m:t>(</m:t>
                        </m:r>
                        <m:r>
                          <a:rPr sz="2300" i="1">
                            <a:solidFill>
                              <a:srgbClr val="000000"/>
                            </a:solidFill>
                            <a:latin typeface="Cambria Math" panose="02040503050406030204" pitchFamily="18" charset="0"/>
                          </a:rPr>
                          <m:t>𝑥</m:t>
                        </m:r>
                        <m:r>
                          <a:rPr sz="2300" i="1">
                            <a:solidFill>
                              <a:srgbClr val="000000"/>
                            </a:solidFill>
                            <a:latin typeface="Cambria Math" panose="02040503050406030204" pitchFamily="18" charset="0"/>
                          </a:rPr>
                          <m:t>,</m:t>
                        </m:r>
                        <m:r>
                          <a:rPr sz="2300" i="1">
                            <a:solidFill>
                              <a:srgbClr val="000000"/>
                            </a:solidFill>
                            <a:latin typeface="Cambria Math" panose="02040503050406030204" pitchFamily="18" charset="0"/>
                          </a:rPr>
                          <m:t>𝑦</m:t>
                        </m:r>
                        <m:r>
                          <a:rPr sz="2300" i="1">
                            <a:solidFill>
                              <a:srgbClr val="000000"/>
                            </a:solidFill>
                            <a:latin typeface="Cambria Math" panose="02040503050406030204" pitchFamily="18" charset="0"/>
                          </a:rPr>
                          <m:t>)</m:t>
                        </m:r>
                      </m:oMath>
                    </m:oMathPara>
                  </a14:m>
                  <a:endParaRPr sz="2300"/>
                </a:p>
              </p:txBody>
            </p:sp>
          </mc:Choice>
          <mc:Fallback xmlns="">
            <p:sp>
              <p:nvSpPr>
                <p:cNvPr id="438" name="Equation"/>
                <p:cNvSpPr txBox="1">
                  <a:spLocks noRot="1" noChangeAspect="1" noMove="1" noResize="1" noEditPoints="1" noAdjustHandles="1" noChangeArrowheads="1" noChangeShapeType="1" noTextEdit="1"/>
                </p:cNvSpPr>
                <p:nvPr/>
              </p:nvSpPr>
              <p:spPr>
                <a:xfrm>
                  <a:off x="6844085" y="1540889"/>
                  <a:ext cx="717216" cy="257925"/>
                </a:xfrm>
                <a:prstGeom prst="rect">
                  <a:avLst/>
                </a:prstGeom>
                <a:blipFill>
                  <a:blip r:embed="rId6"/>
                  <a:stretch>
                    <a:fillRect l="-8772" r="-40351" b="-80952"/>
                  </a:stretch>
                </a:blipFill>
                <a:ln w="12700" cap="flat">
                  <a:noFill/>
                  <a:miter lim="400000"/>
                </a:ln>
                <a:effec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39" name="Prior"/>
                <p:cNvSpPr txBox="1"/>
                <p:nvPr/>
              </p:nvSpPr>
              <p:spPr>
                <a:xfrm>
                  <a:off x="2664128" y="318336"/>
                  <a:ext cx="1178764" cy="392794"/>
                </a:xfrm>
                <a:prstGeom prst="rect">
                  <a:avLst/>
                </a:prstGeom>
                <a:noFill/>
                <a:ln w="12700" cap="flat">
                  <a:noFill/>
                  <a:miter lim="400000"/>
                </a:ln>
                <a:effectLst/>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numCol="1" anchor="ctr">
                  <a:spAutoFit/>
                </a:bodyPr>
                <a:lstStyle/>
                <a:p>
                  <a:pPr>
                    <a:defRPr sz="1800"/>
                  </a:pPr>
                  <a:r>
                    <a:t>Prior </a:t>
                  </a:r>
                  <a14:m>
                    <m:oMath xmlns:m="http://schemas.openxmlformats.org/officeDocument/2006/math">
                      <m:r>
                        <a:rPr sz="2100" i="1">
                          <a:solidFill>
                            <a:srgbClr val="000000"/>
                          </a:solidFill>
                          <a:latin typeface="Cambria Math" panose="02040503050406030204" pitchFamily="18" charset="0"/>
                        </a:rPr>
                        <m:t>𝑝</m:t>
                      </m:r>
                      <m:r>
                        <a:rPr sz="2100" i="1">
                          <a:solidFill>
                            <a:srgbClr val="000000"/>
                          </a:solidFill>
                          <a:latin typeface="Cambria Math" panose="02040503050406030204" pitchFamily="18" charset="0"/>
                        </a:rPr>
                        <m:t>(</m:t>
                      </m:r>
                      <m:r>
                        <a:rPr sz="2100" i="1">
                          <a:solidFill>
                            <a:srgbClr val="000000"/>
                          </a:solidFill>
                          <a:latin typeface="Cambria Math" panose="02040503050406030204" pitchFamily="18" charset="0"/>
                        </a:rPr>
                        <m:t>𝑚</m:t>
                      </m:r>
                      <m:r>
                        <a:rPr sz="2100" i="1">
                          <a:solidFill>
                            <a:srgbClr val="000000"/>
                          </a:solidFill>
                          <a:latin typeface="Cambria Math" panose="02040503050406030204" pitchFamily="18" charset="0"/>
                        </a:rPr>
                        <m:t>)</m:t>
                      </m:r>
                    </m:oMath>
                  </a14:m>
                  <a:endParaRPr/>
                </a:p>
              </p:txBody>
            </p:sp>
          </mc:Choice>
          <mc:Fallback xmlns="">
            <p:sp>
              <p:nvSpPr>
                <p:cNvPr id="439" name="Prior"/>
                <p:cNvSpPr txBox="1">
                  <a:spLocks noRot="1" noChangeAspect="1" noMove="1" noResize="1" noEditPoints="1" noAdjustHandles="1" noChangeArrowheads="1" noChangeShapeType="1" noTextEdit="1"/>
                </p:cNvSpPr>
                <p:nvPr/>
              </p:nvSpPr>
              <p:spPr>
                <a:xfrm>
                  <a:off x="2664128" y="318336"/>
                  <a:ext cx="1178764" cy="392794"/>
                </a:xfrm>
                <a:prstGeom prst="rect">
                  <a:avLst/>
                </a:prstGeom>
                <a:blipFill>
                  <a:blip r:embed="rId7"/>
                  <a:stretch>
                    <a:fillRect l="-10638" r="-8511" b="-25000"/>
                  </a:stretch>
                </a:blip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grpSp>
      <p:sp>
        <p:nvSpPr>
          <p:cNvPr id="441" name="Deterministic"/>
          <p:cNvSpPr txBox="1"/>
          <p:nvPr/>
        </p:nvSpPr>
        <p:spPr>
          <a:xfrm>
            <a:off x="4289927" y="8793289"/>
            <a:ext cx="1526389" cy="393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900"/>
            </a:lvl1pPr>
          </a:lstStyle>
          <a:p>
            <a:r>
              <a:t>Deterministic</a:t>
            </a:r>
          </a:p>
        </p:txBody>
      </p:sp>
      <p:sp>
        <p:nvSpPr>
          <p:cNvPr id="442" name="Probabilistic"/>
          <p:cNvSpPr txBox="1"/>
          <p:nvPr/>
        </p:nvSpPr>
        <p:spPr>
          <a:xfrm>
            <a:off x="8432588" y="8793289"/>
            <a:ext cx="1437107" cy="393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900"/>
            </a:lvl1pPr>
          </a:lstStyle>
          <a:p>
            <a:r>
              <a:t>Probabilistic</a:t>
            </a:r>
          </a:p>
        </p:txBody>
      </p:sp>
      <p:sp>
        <p:nvSpPr>
          <p:cNvPr id="443" name="Figure adapted from Solomon (2015)"/>
          <p:cNvSpPr txBox="1"/>
          <p:nvPr/>
        </p:nvSpPr>
        <p:spPr>
          <a:xfrm>
            <a:off x="298981" y="9208901"/>
            <a:ext cx="3669958"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1700" i="1">
                <a:solidFill>
                  <a:schemeClr val="accent1"/>
                </a:solidFill>
                <a:latin typeface="Helvetica"/>
                <a:ea typeface="Helvetica"/>
                <a:cs typeface="Helvetica"/>
                <a:sym typeface="Helvetica"/>
              </a:defRPr>
            </a:lvl1pPr>
          </a:lstStyle>
          <a:p>
            <a:r>
              <a:t>Figure adapted from Solomon (2015)</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2" name="Optimal transport maps one PDF onto another"/>
          <p:cNvSpPr txBox="1">
            <a:spLocks noGrp="1"/>
          </p:cNvSpPr>
          <p:nvPr>
            <p:ph type="title"/>
          </p:nvPr>
        </p:nvSpPr>
        <p:spPr>
          <a:xfrm>
            <a:off x="1176343" y="12655"/>
            <a:ext cx="11049001" cy="2529590"/>
          </a:xfrm>
          <a:prstGeom prst="rect">
            <a:avLst/>
          </a:prstGeom>
        </p:spPr>
        <p:txBody>
          <a:bodyPr anchor="ctr"/>
          <a:lstStyle>
            <a:lvl1pPr marR="457200" defTabSz="647700">
              <a:defRPr sz="4000">
                <a:latin typeface="+mn-lt"/>
                <a:ea typeface="+mn-ea"/>
                <a:cs typeface="+mn-cs"/>
                <a:sym typeface="Helvetica Light"/>
              </a:defRPr>
            </a:lvl1pPr>
          </a:lstStyle>
          <a:p>
            <a:r>
              <a:t>Optimal transport maps one PDF onto another</a:t>
            </a:r>
          </a:p>
        </p:txBody>
      </p:sp>
      <mc:AlternateContent xmlns:mc="http://schemas.openxmlformats.org/markup-compatibility/2006" xmlns:a14="http://schemas.microsoft.com/office/drawing/2010/main">
        <mc:Choice Requires="a14">
          <p:sp>
            <p:nvSpPr>
              <p:cNvPr id="453" name="Linear programming formulation of Kantorovich (1942). Solve for transport plan"/>
              <p:cNvSpPr txBox="1"/>
              <p:nvPr/>
            </p:nvSpPr>
            <p:spPr>
              <a:xfrm>
                <a:off x="1071684" y="2450347"/>
                <a:ext cx="11330868" cy="548199"/>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lgn="l">
                  <a:defRPr sz="2400">
                    <a:solidFill>
                      <a:schemeClr val="accent2">
                        <a:hueOff val="-554920"/>
                        <a:satOff val="-21482"/>
                        <a:lumOff val="-6228"/>
                      </a:schemeClr>
                    </a:solidFill>
                  </a:defRPr>
                </a:pPr>
                <a:r>
                  <a:t>Linear programming formulation of Kantorovich (1942). Solve for transport plan </a:t>
                </a:r>
                <a14:m>
                  <m:oMath xmlns:m="http://schemas.openxmlformats.org/officeDocument/2006/math">
                    <m:sSub>
                      <m:sSubPr>
                        <m:ctrlPr>
                          <a:rPr sz="2950" i="1">
                            <a:solidFill>
                              <a:srgbClr val="0B5C18"/>
                            </a:solidFill>
                            <a:latin typeface="Cambria Math" panose="02040503050406030204" pitchFamily="18" charset="0"/>
                          </a:rPr>
                        </m:ctrlPr>
                      </m:sSubPr>
                      <m:e>
                        <m:r>
                          <a:rPr sz="2950" i="1">
                            <a:solidFill>
                              <a:srgbClr val="0B5C18"/>
                            </a:solidFill>
                            <a:latin typeface="Cambria Math" panose="02040503050406030204" pitchFamily="18" charset="0"/>
                          </a:rPr>
                          <m:t>𝜋</m:t>
                        </m:r>
                      </m:e>
                      <m:sub>
                        <m:r>
                          <a:rPr sz="2950" i="1">
                            <a:solidFill>
                              <a:srgbClr val="0B5C18"/>
                            </a:solidFill>
                            <a:latin typeface="Cambria Math" panose="02040503050406030204" pitchFamily="18" charset="0"/>
                          </a:rPr>
                          <m:t>𝑖</m:t>
                        </m:r>
                        <m:r>
                          <a:rPr sz="2950" i="1">
                            <a:solidFill>
                              <a:srgbClr val="0B5C18"/>
                            </a:solidFill>
                            <a:latin typeface="Cambria Math" panose="02040503050406030204" pitchFamily="18" charset="0"/>
                          </a:rPr>
                          <m:t>,</m:t>
                        </m:r>
                        <m:r>
                          <a:rPr sz="2950" i="1">
                            <a:solidFill>
                              <a:srgbClr val="0B5C18"/>
                            </a:solidFill>
                            <a:latin typeface="Cambria Math" panose="02040503050406030204" pitchFamily="18" charset="0"/>
                          </a:rPr>
                          <m:t>𝑗</m:t>
                        </m:r>
                      </m:sub>
                    </m:sSub>
                  </m:oMath>
                </a14:m>
                <a:endParaRPr>
                  <a:solidFill>
                    <a:srgbClr val="0B5D18"/>
                  </a:solidFill>
                </a:endParaRPr>
              </a:p>
            </p:txBody>
          </p:sp>
        </mc:Choice>
        <mc:Fallback xmlns="">
          <p:sp>
            <p:nvSpPr>
              <p:cNvPr id="453" name="Linear programming formulation of Kantorovich (1942). Solve for transport plan"/>
              <p:cNvSpPr txBox="1">
                <a:spLocks noRot="1" noChangeAspect="1" noMove="1" noResize="1" noEditPoints="1" noAdjustHandles="1" noChangeArrowheads="1" noChangeShapeType="1" noTextEdit="1"/>
              </p:cNvSpPr>
              <p:nvPr/>
            </p:nvSpPr>
            <p:spPr>
              <a:xfrm>
                <a:off x="1071684" y="2450347"/>
                <a:ext cx="11330868" cy="548199"/>
              </a:xfrm>
              <a:prstGeom prst="rect">
                <a:avLst/>
              </a:prstGeom>
              <a:blipFill>
                <a:blip r:embed="rId2"/>
                <a:stretch>
                  <a:fillRect l="-1232" r="-1456" b="-200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54" name="Equation"/>
              <p:cNvSpPr txBox="1"/>
              <p:nvPr/>
            </p:nvSpPr>
            <p:spPr>
              <a:xfrm>
                <a:off x="4843902" y="8498683"/>
                <a:ext cx="3786433" cy="398181"/>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sSubSup>
                        <m:sSubSupPr>
                          <m:ctrlPr>
                            <a:rPr sz="2800" i="1">
                              <a:solidFill>
                                <a:srgbClr val="000000"/>
                              </a:solidFill>
                              <a:latin typeface="Cambria Math" panose="02040503050406030204" pitchFamily="18" charset="0"/>
                            </a:rPr>
                          </m:ctrlPr>
                        </m:sSubSupPr>
                        <m:e>
                          <m:r>
                            <a:rPr sz="2800" i="1">
                              <a:solidFill>
                                <a:srgbClr val="000000"/>
                              </a:solidFill>
                              <a:latin typeface="Cambria Math" panose="02040503050406030204" pitchFamily="18" charset="0"/>
                            </a:rPr>
                            <m:t>𝑊</m:t>
                          </m:r>
                        </m:e>
                        <m:sub>
                          <m:r>
                            <a:rPr sz="2800" i="1">
                              <a:solidFill>
                                <a:srgbClr val="000000"/>
                              </a:solidFill>
                              <a:latin typeface="Cambria Math" panose="02040503050406030204" pitchFamily="18" charset="0"/>
                            </a:rPr>
                            <m:t>𝑝</m:t>
                          </m:r>
                        </m:sub>
                        <m:sup>
                          <m:r>
                            <a:rPr sz="2800" i="1">
                              <a:solidFill>
                                <a:srgbClr val="000000"/>
                              </a:solidFill>
                              <a:latin typeface="Cambria Math" panose="02040503050406030204" pitchFamily="18" charset="0"/>
                            </a:rPr>
                            <m:t>𝑝</m:t>
                          </m:r>
                        </m:sup>
                      </m:sSubSup>
                      <m:r>
                        <a:rPr sz="2800" i="1">
                          <a:solidFill>
                            <a:srgbClr val="000000"/>
                          </a:solidFill>
                          <a:latin typeface="Cambria Math" panose="02040503050406030204" pitchFamily="18" charset="0"/>
                        </a:rPr>
                        <m:t>=(</m:t>
                      </m:r>
                      <m:r>
                        <m:rPr>
                          <m:sty m:val="p"/>
                        </m:rPr>
                        <a:rPr sz="2800" i="1">
                          <a:solidFill>
                            <a:srgbClr val="000000"/>
                          </a:solidFill>
                          <a:latin typeface="Cambria Math" panose="02040503050406030204" pitchFamily="18" charset="0"/>
                        </a:rPr>
                        <m:t>Distance</m:t>
                      </m:r>
                      <m:sSup>
                        <m:sSupPr>
                          <m:ctrlPr>
                            <a:rPr sz="2800" i="1">
                              <a:solidFill>
                                <a:srgbClr val="000000"/>
                              </a:solidFill>
                              <a:latin typeface="Cambria Math" panose="02040503050406030204" pitchFamily="18" charset="0"/>
                            </a:rPr>
                          </m:ctrlPr>
                        </m:sSupPr>
                        <m:e>
                          <m:r>
                            <a:rPr sz="2800" i="1">
                              <a:solidFill>
                                <a:srgbClr val="000000"/>
                              </a:solidFill>
                              <a:latin typeface="Cambria Math" panose="02040503050406030204" pitchFamily="18" charset="0"/>
                            </a:rPr>
                            <m:t>)</m:t>
                          </m:r>
                        </m:e>
                        <m:sup>
                          <m:r>
                            <m:rPr>
                              <m:sty m:val="p"/>
                            </m:rPr>
                            <a:rPr sz="2800" i="1">
                              <a:solidFill>
                                <a:srgbClr val="000000"/>
                              </a:solidFill>
                              <a:latin typeface="Cambria Math" panose="02040503050406030204" pitchFamily="18" charset="0"/>
                            </a:rPr>
                            <m:t>p</m:t>
                          </m:r>
                        </m:sup>
                      </m:sSup>
                      <m:r>
                        <a:rPr sz="2800" i="1">
                          <a:solidFill>
                            <a:srgbClr val="000000"/>
                          </a:solidFill>
                          <a:latin typeface="Cambria Math" panose="02040503050406030204" pitchFamily="18" charset="0"/>
                        </a:rPr>
                        <m:t>×(</m:t>
                      </m:r>
                      <m:r>
                        <m:rPr>
                          <m:sty m:val="p"/>
                        </m:rPr>
                        <a:rPr sz="2800" i="1">
                          <a:solidFill>
                            <a:srgbClr val="000000"/>
                          </a:solidFill>
                          <a:latin typeface="Cambria Math" panose="02040503050406030204" pitchFamily="18" charset="0"/>
                        </a:rPr>
                        <m:t>mass</m:t>
                      </m:r>
                      <m:r>
                        <a:rPr sz="2800" i="1">
                          <a:solidFill>
                            <a:srgbClr val="000000"/>
                          </a:solidFill>
                          <a:latin typeface="Cambria Math" panose="02040503050406030204" pitchFamily="18" charset="0"/>
                        </a:rPr>
                        <m:t>)</m:t>
                      </m:r>
                    </m:oMath>
                  </m:oMathPara>
                </a14:m>
                <a:endParaRPr sz="2800"/>
              </a:p>
            </p:txBody>
          </p:sp>
        </mc:Choice>
        <mc:Fallback xmlns="">
          <p:sp>
            <p:nvSpPr>
              <p:cNvPr id="454" name="Equation"/>
              <p:cNvSpPr txBox="1">
                <a:spLocks noRot="1" noChangeAspect="1" noMove="1" noResize="1" noEditPoints="1" noAdjustHandles="1" noChangeArrowheads="1" noChangeShapeType="1" noTextEdit="1"/>
              </p:cNvSpPr>
              <p:nvPr/>
            </p:nvSpPr>
            <p:spPr>
              <a:xfrm>
                <a:off x="4843902" y="8498683"/>
                <a:ext cx="3786433" cy="398181"/>
              </a:xfrm>
              <a:prstGeom prst="rect">
                <a:avLst/>
              </a:prstGeom>
              <a:blipFill>
                <a:blip r:embed="rId3"/>
                <a:stretch>
                  <a:fillRect l="-3344" r="-13043" b="-53125"/>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55" name="= distance x mass"/>
              <p:cNvSpPr txBox="1"/>
              <p:nvPr/>
            </p:nvSpPr>
            <p:spPr>
              <a:xfrm>
                <a:off x="10165163" y="8002202"/>
                <a:ext cx="2127495" cy="358537"/>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1600">
                    <a:solidFill>
                      <a:schemeClr val="accent1">
                        <a:hueOff val="47394"/>
                        <a:satOff val="-25753"/>
                        <a:lumOff val="-7544"/>
                      </a:schemeClr>
                    </a:solidFill>
                  </a:defRPr>
                </a:pPr>
                <a14:m>
                  <m:oMath xmlns:m="http://schemas.openxmlformats.org/officeDocument/2006/math">
                    <m:sSub>
                      <m:sSubPr>
                        <m:ctrlPr>
                          <a:rPr sz="2200" i="1">
                            <a:solidFill>
                              <a:srgbClr val="164E86"/>
                            </a:solidFill>
                            <a:latin typeface="Cambria Math" panose="02040503050406030204" pitchFamily="18" charset="0"/>
                          </a:rPr>
                        </m:ctrlPr>
                      </m:sSubPr>
                      <m:e>
                        <m:r>
                          <a:rPr sz="2200" i="1">
                            <a:solidFill>
                              <a:srgbClr val="164E86"/>
                            </a:solidFill>
                            <a:latin typeface="Cambria Math" panose="02040503050406030204" pitchFamily="18" charset="0"/>
                          </a:rPr>
                          <m:t>𝑊</m:t>
                        </m:r>
                      </m:e>
                      <m:sub>
                        <m:r>
                          <a:rPr sz="2200" i="1">
                            <a:solidFill>
                              <a:srgbClr val="164E86"/>
                            </a:solidFill>
                            <a:latin typeface="Cambria Math" panose="02040503050406030204" pitchFamily="18" charset="0"/>
                          </a:rPr>
                          <m:t>1</m:t>
                        </m:r>
                      </m:sub>
                    </m:sSub>
                  </m:oMath>
                </a14:m>
                <a:r>
                  <a:t> = distance x mass</a:t>
                </a:r>
                <a:endParaRPr>
                  <a:solidFill>
                    <a:srgbClr val="164F86"/>
                  </a:solidFill>
                </a:endParaRPr>
              </a:p>
            </p:txBody>
          </p:sp>
        </mc:Choice>
        <mc:Fallback xmlns="">
          <p:sp>
            <p:nvSpPr>
              <p:cNvPr id="455" name="= distance x mass"/>
              <p:cNvSpPr txBox="1">
                <a:spLocks noRot="1" noChangeAspect="1" noMove="1" noResize="1" noEditPoints="1" noAdjustHandles="1" noChangeArrowheads="1" noChangeShapeType="1" noTextEdit="1"/>
              </p:cNvSpPr>
              <p:nvPr/>
            </p:nvSpPr>
            <p:spPr>
              <a:xfrm>
                <a:off x="10165163" y="8002202"/>
                <a:ext cx="2127495" cy="358537"/>
              </a:xfrm>
              <a:prstGeom prst="rect">
                <a:avLst/>
              </a:prstGeom>
              <a:blipFill>
                <a:blip r:embed="rId4"/>
                <a:stretch>
                  <a:fillRect l="-3550" r="-4142" b="-27586"/>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56" name="= (distance)  x mass"/>
              <p:cNvSpPr txBox="1"/>
              <p:nvPr/>
            </p:nvSpPr>
            <p:spPr>
              <a:xfrm>
                <a:off x="10153030" y="8502390"/>
                <a:ext cx="2383239" cy="390766"/>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1600">
                    <a:solidFill>
                      <a:schemeClr val="accent1">
                        <a:hueOff val="47394"/>
                        <a:satOff val="-25753"/>
                        <a:lumOff val="-7544"/>
                      </a:schemeClr>
                    </a:solidFill>
                  </a:defRPr>
                </a:pPr>
                <a14:m>
                  <m:oMath xmlns:m="http://schemas.openxmlformats.org/officeDocument/2006/math">
                    <m:sSubSup>
                      <m:sSubSupPr>
                        <m:ctrlPr>
                          <a:rPr sz="1950" i="1">
                            <a:solidFill>
                              <a:srgbClr val="164E86"/>
                            </a:solidFill>
                            <a:latin typeface="Cambria Math" panose="02040503050406030204" pitchFamily="18" charset="0"/>
                          </a:rPr>
                        </m:ctrlPr>
                      </m:sSubSupPr>
                      <m:e>
                        <m:r>
                          <a:rPr sz="1950" i="1">
                            <a:solidFill>
                              <a:srgbClr val="164E86"/>
                            </a:solidFill>
                            <a:latin typeface="Cambria Math" panose="02040503050406030204" pitchFamily="18" charset="0"/>
                          </a:rPr>
                          <m:t>𝑊</m:t>
                        </m:r>
                      </m:e>
                      <m:sub>
                        <m:r>
                          <a:rPr sz="1950" i="1">
                            <a:solidFill>
                              <a:srgbClr val="164E86"/>
                            </a:solidFill>
                            <a:latin typeface="Cambria Math" panose="02040503050406030204" pitchFamily="18" charset="0"/>
                          </a:rPr>
                          <m:t>2</m:t>
                        </m:r>
                      </m:sub>
                      <m:sup>
                        <m:r>
                          <a:rPr sz="1950" i="1">
                            <a:solidFill>
                              <a:srgbClr val="164E86"/>
                            </a:solidFill>
                            <a:latin typeface="Cambria Math" panose="02040503050406030204" pitchFamily="18" charset="0"/>
                          </a:rPr>
                          <m:t>2</m:t>
                        </m:r>
                      </m:sup>
                    </m:sSubSup>
                  </m:oMath>
                </a14:m>
                <a:r>
                  <a:t> = (distance)</a:t>
                </a:r>
                <a14:m>
                  <m:oMath xmlns:m="http://schemas.openxmlformats.org/officeDocument/2006/math">
                    <m:sSup>
                      <m:sSupPr>
                        <m:ctrlPr>
                          <a:rPr sz="2150" i="1">
                            <a:solidFill>
                              <a:srgbClr val="164E86"/>
                            </a:solidFill>
                            <a:latin typeface="Cambria Math" panose="02040503050406030204" pitchFamily="18" charset="0"/>
                          </a:rPr>
                        </m:ctrlPr>
                      </m:sSupPr>
                      <m:e/>
                      <m:sup>
                        <m:r>
                          <a:rPr sz="2150" i="1">
                            <a:solidFill>
                              <a:srgbClr val="164E86"/>
                            </a:solidFill>
                            <a:latin typeface="Cambria Math" panose="02040503050406030204" pitchFamily="18" charset="0"/>
                          </a:rPr>
                          <m:t>2</m:t>
                        </m:r>
                      </m:sup>
                    </m:sSup>
                  </m:oMath>
                </a14:m>
                <a:r>
                  <a:t> x mass</a:t>
                </a:r>
                <a:endParaRPr>
                  <a:solidFill>
                    <a:srgbClr val="164F86"/>
                  </a:solidFill>
                </a:endParaRPr>
              </a:p>
            </p:txBody>
          </p:sp>
        </mc:Choice>
        <mc:Fallback xmlns="">
          <p:sp>
            <p:nvSpPr>
              <p:cNvPr id="456" name="= (distance)  x mass"/>
              <p:cNvSpPr txBox="1">
                <a:spLocks noRot="1" noChangeAspect="1" noMove="1" noResize="1" noEditPoints="1" noAdjustHandles="1" noChangeArrowheads="1" noChangeShapeType="1" noTextEdit="1"/>
              </p:cNvSpPr>
              <p:nvPr/>
            </p:nvSpPr>
            <p:spPr>
              <a:xfrm>
                <a:off x="10153030" y="8502390"/>
                <a:ext cx="2383239" cy="390766"/>
              </a:xfrm>
              <a:prstGeom prst="rect">
                <a:avLst/>
              </a:prstGeom>
              <a:blipFill>
                <a:blip r:embed="rId5"/>
                <a:stretch>
                  <a:fillRect l="-8511" r="-10106" b="-250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457" name="Figure adapted from Solomon et al. (2015)"/>
          <p:cNvSpPr txBox="1"/>
          <p:nvPr/>
        </p:nvSpPr>
        <p:spPr>
          <a:xfrm>
            <a:off x="164052" y="9260010"/>
            <a:ext cx="4438270"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1800" i="1">
                <a:solidFill>
                  <a:schemeClr val="accent1"/>
                </a:solidFill>
                <a:latin typeface="Helvetica"/>
                <a:ea typeface="Helvetica"/>
                <a:cs typeface="Helvetica"/>
                <a:sym typeface="Helvetica"/>
              </a:defRPr>
            </a:lvl1pPr>
          </a:lstStyle>
          <a:p>
            <a:r>
              <a:t>Figure adapted from Solomon et al. (2015)</a:t>
            </a:r>
          </a:p>
        </p:txBody>
      </p:sp>
      <mc:AlternateContent xmlns:mc="http://schemas.openxmlformats.org/markup-compatibility/2006" xmlns:a14="http://schemas.microsoft.com/office/drawing/2010/main">
        <mc:Choice Requires="a14">
          <p:sp>
            <p:nvSpPr>
              <p:cNvPr id="458" name="= Transport plan"/>
              <p:cNvSpPr txBox="1"/>
              <p:nvPr/>
            </p:nvSpPr>
            <p:spPr>
              <a:xfrm>
                <a:off x="323861" y="8355744"/>
                <a:ext cx="2973244" cy="432859"/>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2100"/>
                </a:pPr>
                <a14:m>
                  <m:oMath xmlns:m="http://schemas.openxmlformats.org/officeDocument/2006/math">
                    <m:r>
                      <a:rPr sz="2600" i="1">
                        <a:solidFill>
                          <a:srgbClr val="000000"/>
                        </a:solidFill>
                        <a:latin typeface="Cambria Math" panose="02040503050406030204" pitchFamily="18" charset="0"/>
                      </a:rPr>
                      <m:t>𝜋</m:t>
                    </m:r>
                    <m:r>
                      <a:rPr sz="2600" i="1">
                        <a:solidFill>
                          <a:srgbClr val="000000"/>
                        </a:solidFill>
                        <a:latin typeface="Cambria Math" panose="02040503050406030204" pitchFamily="18" charset="0"/>
                      </a:rPr>
                      <m:t>(</m:t>
                    </m:r>
                    <m:r>
                      <a:rPr sz="2600" i="1">
                        <a:solidFill>
                          <a:srgbClr val="000000"/>
                        </a:solidFill>
                        <a:latin typeface="Cambria Math" panose="02040503050406030204" pitchFamily="18" charset="0"/>
                      </a:rPr>
                      <m:t>𝑥</m:t>
                    </m:r>
                    <m:r>
                      <a:rPr sz="2600" i="1">
                        <a:solidFill>
                          <a:srgbClr val="000000"/>
                        </a:solidFill>
                        <a:latin typeface="Cambria Math" panose="02040503050406030204" pitchFamily="18" charset="0"/>
                      </a:rPr>
                      <m:t>,</m:t>
                    </m:r>
                    <m:r>
                      <a:rPr sz="2600" i="1">
                        <a:solidFill>
                          <a:srgbClr val="000000"/>
                        </a:solidFill>
                        <a:latin typeface="Cambria Math" panose="02040503050406030204" pitchFamily="18" charset="0"/>
                      </a:rPr>
                      <m:t>𝑦</m:t>
                    </m:r>
                    <m:r>
                      <a:rPr sz="2600" i="1">
                        <a:solidFill>
                          <a:srgbClr val="000000"/>
                        </a:solidFill>
                        <a:latin typeface="Cambria Math" panose="02040503050406030204" pitchFamily="18" charset="0"/>
                      </a:rPr>
                      <m:t>)</m:t>
                    </m:r>
                  </m:oMath>
                </a14:m>
                <a:r>
                  <a:t> = Transport plan</a:t>
                </a:r>
              </a:p>
            </p:txBody>
          </p:sp>
        </mc:Choice>
        <mc:Fallback xmlns="">
          <p:sp>
            <p:nvSpPr>
              <p:cNvPr id="458" name="= Transport plan"/>
              <p:cNvSpPr txBox="1">
                <a:spLocks noRot="1" noChangeAspect="1" noMove="1" noResize="1" noEditPoints="1" noAdjustHandles="1" noChangeArrowheads="1" noChangeShapeType="1" noTextEdit="1"/>
              </p:cNvSpPr>
              <p:nvPr/>
            </p:nvSpPr>
            <p:spPr>
              <a:xfrm>
                <a:off x="323861" y="8355744"/>
                <a:ext cx="2973244" cy="432859"/>
              </a:xfrm>
              <a:prstGeom prst="rect">
                <a:avLst/>
              </a:prstGeom>
              <a:blipFill>
                <a:blip r:embed="rId6"/>
                <a:stretch>
                  <a:fillRect l="-3830" r="-6383" b="-3142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59" name="= distance between x and y"/>
              <p:cNvSpPr txBox="1"/>
              <p:nvPr/>
            </p:nvSpPr>
            <p:spPr>
              <a:xfrm>
                <a:off x="359460" y="8748456"/>
                <a:ext cx="4295638" cy="432859"/>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2100"/>
                </a:pPr>
                <a14:m>
                  <m:oMath xmlns:m="http://schemas.openxmlformats.org/officeDocument/2006/math">
                    <m:r>
                      <a:rPr sz="2600" i="1">
                        <a:solidFill>
                          <a:srgbClr val="000000"/>
                        </a:solidFill>
                        <a:latin typeface="Cambria Math" panose="02040503050406030204" pitchFamily="18" charset="0"/>
                      </a:rPr>
                      <m:t>𝑐</m:t>
                    </m:r>
                    <m:r>
                      <a:rPr sz="2600" i="1">
                        <a:solidFill>
                          <a:srgbClr val="000000"/>
                        </a:solidFill>
                        <a:latin typeface="Cambria Math" panose="02040503050406030204" pitchFamily="18" charset="0"/>
                      </a:rPr>
                      <m:t>(</m:t>
                    </m:r>
                    <m:r>
                      <a:rPr sz="2600" i="1">
                        <a:solidFill>
                          <a:srgbClr val="000000"/>
                        </a:solidFill>
                        <a:latin typeface="Cambria Math" panose="02040503050406030204" pitchFamily="18" charset="0"/>
                      </a:rPr>
                      <m:t>𝑥</m:t>
                    </m:r>
                    <m:r>
                      <a:rPr sz="2600" i="1">
                        <a:solidFill>
                          <a:srgbClr val="000000"/>
                        </a:solidFill>
                        <a:latin typeface="Cambria Math" panose="02040503050406030204" pitchFamily="18" charset="0"/>
                      </a:rPr>
                      <m:t>,</m:t>
                    </m:r>
                    <m:r>
                      <a:rPr sz="2600" i="1">
                        <a:solidFill>
                          <a:srgbClr val="000000"/>
                        </a:solidFill>
                        <a:latin typeface="Cambria Math" panose="02040503050406030204" pitchFamily="18" charset="0"/>
                      </a:rPr>
                      <m:t>𝑦</m:t>
                    </m:r>
                    <m:r>
                      <a:rPr sz="2600" i="1">
                        <a:solidFill>
                          <a:srgbClr val="000000"/>
                        </a:solidFill>
                        <a:latin typeface="Cambria Math" panose="02040503050406030204" pitchFamily="18" charset="0"/>
                      </a:rPr>
                      <m:t>)</m:t>
                    </m:r>
                  </m:oMath>
                </a14:m>
                <a:r>
                  <a:t> = distance between x and y</a:t>
                </a:r>
              </a:p>
            </p:txBody>
          </p:sp>
        </mc:Choice>
        <mc:Fallback xmlns="">
          <p:sp>
            <p:nvSpPr>
              <p:cNvPr id="459" name="= distance between x and y"/>
              <p:cNvSpPr txBox="1">
                <a:spLocks noRot="1" noChangeAspect="1" noMove="1" noResize="1" noEditPoints="1" noAdjustHandles="1" noChangeArrowheads="1" noChangeShapeType="1" noTextEdit="1"/>
              </p:cNvSpPr>
              <p:nvPr/>
            </p:nvSpPr>
            <p:spPr>
              <a:xfrm>
                <a:off x="359460" y="8748456"/>
                <a:ext cx="4295638" cy="432859"/>
              </a:xfrm>
              <a:prstGeom prst="rect">
                <a:avLst/>
              </a:prstGeom>
              <a:blipFill>
                <a:blip r:embed="rId7"/>
                <a:stretch>
                  <a:fillRect l="-2360" r="-4130" b="-34286"/>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460" name="Slide Number"/>
          <p:cNvSpPr txBox="1">
            <a:spLocks noGrp="1"/>
          </p:cNvSpPr>
          <p:nvPr>
            <p:ph type="sldNum" sz="quarter" idx="2"/>
          </p:nvPr>
        </p:nvSpPr>
        <p:spPr>
          <a:xfrm>
            <a:off x="12262655" y="9266360"/>
            <a:ext cx="368504"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11</a:t>
            </a:fld>
            <a:endParaRPr/>
          </a:p>
        </p:txBody>
      </p:sp>
      <mc:AlternateContent xmlns:mc="http://schemas.openxmlformats.org/markup-compatibility/2006" xmlns:a14="http://schemas.microsoft.com/office/drawing/2010/main">
        <mc:Choice Requires="a14">
          <p:sp>
            <p:nvSpPr>
              <p:cNvPr id="461" name="Equation"/>
              <p:cNvSpPr txBox="1"/>
              <p:nvPr/>
            </p:nvSpPr>
            <p:spPr>
              <a:xfrm>
                <a:off x="3681023" y="7499349"/>
                <a:ext cx="5642754" cy="596565"/>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limLow>
                        <m:limLowPr>
                          <m:ctrlPr>
                            <a:rPr sz="2000" i="1">
                              <a:solidFill>
                                <a:srgbClr val="000000"/>
                              </a:solidFill>
                              <a:latin typeface="Cambria Math" panose="02040503050406030204" pitchFamily="18" charset="0"/>
                            </a:rPr>
                          </m:ctrlPr>
                        </m:limLowPr>
                        <m:e>
                          <m:r>
                            <a:rPr sz="2000" i="1">
                              <a:solidFill>
                                <a:srgbClr val="000000"/>
                              </a:solidFill>
                              <a:latin typeface="Cambria Math" panose="02040503050406030204" pitchFamily="18" charset="0"/>
                            </a:rPr>
                            <m:t>𝑚𝑖𝑛</m:t>
                          </m:r>
                        </m:e>
                        <m:lim>
                          <m:r>
                            <a:rPr sz="2000" i="1">
                              <a:solidFill>
                                <a:srgbClr val="000000"/>
                              </a:solidFill>
                              <a:latin typeface="Cambria Math" panose="02040503050406030204" pitchFamily="18" charset="0"/>
                            </a:rPr>
                            <m:t>𝜋</m:t>
                          </m:r>
                          <m:r>
                            <a:rPr sz="2000" i="1">
                              <a:solidFill>
                                <a:srgbClr val="000000"/>
                              </a:solidFill>
                              <a:latin typeface="Cambria Math" panose="02040503050406030204" pitchFamily="18" charset="0"/>
                            </a:rPr>
                            <m:t>(</m:t>
                          </m:r>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𝑥</m:t>
                              </m:r>
                            </m:e>
                            <m:sub>
                              <m:r>
                                <a:rPr sz="2000" i="1">
                                  <a:solidFill>
                                    <a:srgbClr val="000000"/>
                                  </a:solidFill>
                                  <a:latin typeface="Cambria Math" panose="02040503050406030204" pitchFamily="18" charset="0"/>
                                </a:rPr>
                                <m:t>𝑖</m:t>
                              </m:r>
                            </m:sub>
                          </m:sSub>
                          <m:r>
                            <a:rPr sz="2000" i="1">
                              <a:solidFill>
                                <a:srgbClr val="000000"/>
                              </a:solidFill>
                              <a:latin typeface="Cambria Math" panose="02040503050406030204" pitchFamily="18" charset="0"/>
                            </a:rPr>
                            <m:t>,</m:t>
                          </m:r>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𝑦</m:t>
                              </m:r>
                            </m:e>
                            <m:sub>
                              <m:r>
                                <a:rPr sz="2000" i="1">
                                  <a:solidFill>
                                    <a:srgbClr val="000000"/>
                                  </a:solidFill>
                                  <a:latin typeface="Cambria Math" panose="02040503050406030204" pitchFamily="18" charset="0"/>
                                </a:rPr>
                                <m:t>𝑗</m:t>
                              </m:r>
                            </m:sub>
                          </m:sSub>
                          <m:r>
                            <a:rPr sz="2000" i="1">
                              <a:solidFill>
                                <a:srgbClr val="000000"/>
                              </a:solidFill>
                              <a:latin typeface="Cambria Math" panose="02040503050406030204" pitchFamily="18" charset="0"/>
                            </a:rPr>
                            <m:t>)</m:t>
                          </m:r>
                        </m:lim>
                      </m:limLow>
                      <m:sSubSup>
                        <m:sSubSupPr>
                          <m:ctrlPr>
                            <a:rPr sz="2000" i="1">
                              <a:solidFill>
                                <a:srgbClr val="000000"/>
                              </a:solidFill>
                              <a:latin typeface="Cambria Math" panose="02040503050406030204" pitchFamily="18" charset="0"/>
                            </a:rPr>
                          </m:ctrlPr>
                        </m:sSubSupPr>
                        <m:e>
                          <m:r>
                            <a:rPr sz="2000" i="1">
                              <a:solidFill>
                                <a:srgbClr val="000000"/>
                              </a:solidFill>
                              <a:latin typeface="Cambria Math" panose="02040503050406030204" pitchFamily="18" charset="0"/>
                            </a:rPr>
                            <m:t>𝑊</m:t>
                          </m:r>
                        </m:e>
                        <m:sub>
                          <m:r>
                            <a:rPr sz="2000" i="1">
                              <a:solidFill>
                                <a:srgbClr val="000000"/>
                              </a:solidFill>
                              <a:latin typeface="Cambria Math" panose="02040503050406030204" pitchFamily="18" charset="0"/>
                            </a:rPr>
                            <m:t>𝑝</m:t>
                          </m:r>
                        </m:sub>
                        <m:sup>
                          <m:r>
                            <a:rPr sz="2000" i="1">
                              <a:solidFill>
                                <a:srgbClr val="000000"/>
                              </a:solidFill>
                              <a:latin typeface="Cambria Math" panose="02040503050406030204" pitchFamily="18" charset="0"/>
                            </a:rPr>
                            <m:t>𝑝</m:t>
                          </m:r>
                        </m:sup>
                      </m:sSubSup>
                      <m:r>
                        <a:rPr sz="2000" i="1">
                          <a:solidFill>
                            <a:srgbClr val="000000"/>
                          </a:solidFill>
                          <a:latin typeface="Cambria Math" panose="02040503050406030204" pitchFamily="18" charset="0"/>
                        </a:rPr>
                        <m:t>=</m:t>
                      </m:r>
                      <m:limLow>
                        <m:limLowPr>
                          <m:ctrlPr>
                            <a:rPr sz="2000" i="1">
                              <a:solidFill>
                                <a:srgbClr val="000000"/>
                              </a:solidFill>
                              <a:latin typeface="Cambria Math" panose="02040503050406030204" pitchFamily="18" charset="0"/>
                            </a:rPr>
                          </m:ctrlPr>
                        </m:limLowPr>
                        <m:e>
                          <m:r>
                            <a:rPr sz="2000" i="1">
                              <a:solidFill>
                                <a:srgbClr val="000000"/>
                              </a:solidFill>
                              <a:latin typeface="Cambria Math" panose="02040503050406030204" pitchFamily="18" charset="0"/>
                            </a:rPr>
                            <m:t>∑</m:t>
                          </m:r>
                        </m:e>
                        <m:lim>
                          <m:r>
                            <a:rPr sz="2000" i="1">
                              <a:solidFill>
                                <a:srgbClr val="000000"/>
                              </a:solidFill>
                              <a:latin typeface="Cambria Math" panose="02040503050406030204" pitchFamily="18" charset="0"/>
                            </a:rPr>
                            <m:t>𝑖</m:t>
                          </m:r>
                          <m:r>
                            <a:rPr sz="2000" i="1">
                              <a:solidFill>
                                <a:srgbClr val="000000"/>
                              </a:solidFill>
                              <a:latin typeface="Cambria Math" panose="02040503050406030204" pitchFamily="18" charset="0"/>
                            </a:rPr>
                            <m:t>,</m:t>
                          </m:r>
                          <m:r>
                            <a:rPr sz="2000" i="1">
                              <a:solidFill>
                                <a:srgbClr val="000000"/>
                              </a:solidFill>
                              <a:latin typeface="Cambria Math" panose="02040503050406030204" pitchFamily="18" charset="0"/>
                            </a:rPr>
                            <m:t>𝑗</m:t>
                          </m:r>
                        </m:lim>
                      </m:limLow>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𝑐</m:t>
                          </m:r>
                        </m:e>
                        <m:sub>
                          <m:r>
                            <a:rPr sz="2000" i="1">
                              <a:solidFill>
                                <a:srgbClr val="000000"/>
                              </a:solidFill>
                              <a:latin typeface="Cambria Math" panose="02040503050406030204" pitchFamily="18" charset="0"/>
                            </a:rPr>
                            <m:t>𝑖</m:t>
                          </m:r>
                          <m:r>
                            <a:rPr sz="2000" i="1">
                              <a:solidFill>
                                <a:srgbClr val="000000"/>
                              </a:solidFill>
                              <a:latin typeface="Cambria Math" panose="02040503050406030204" pitchFamily="18" charset="0"/>
                            </a:rPr>
                            <m:t>,</m:t>
                          </m:r>
                          <m:r>
                            <a:rPr sz="2000" i="1">
                              <a:solidFill>
                                <a:srgbClr val="000000"/>
                              </a:solidFill>
                              <a:latin typeface="Cambria Math" panose="02040503050406030204" pitchFamily="18" charset="0"/>
                            </a:rPr>
                            <m:t>𝑗</m:t>
                          </m:r>
                        </m:sub>
                      </m:sSub>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𝜋</m:t>
                          </m:r>
                        </m:e>
                        <m:sub>
                          <m:r>
                            <a:rPr sz="2000" i="1">
                              <a:solidFill>
                                <a:srgbClr val="000000"/>
                              </a:solidFill>
                              <a:latin typeface="Cambria Math" panose="02040503050406030204" pitchFamily="18" charset="0"/>
                            </a:rPr>
                            <m:t>𝑖</m:t>
                          </m:r>
                          <m:r>
                            <a:rPr sz="2000" i="1">
                              <a:solidFill>
                                <a:srgbClr val="000000"/>
                              </a:solidFill>
                              <a:latin typeface="Cambria Math" panose="02040503050406030204" pitchFamily="18" charset="0"/>
                            </a:rPr>
                            <m:t>,</m:t>
                          </m:r>
                          <m:r>
                            <a:rPr sz="2000" i="1">
                              <a:solidFill>
                                <a:srgbClr val="000000"/>
                              </a:solidFill>
                              <a:latin typeface="Cambria Math" panose="02040503050406030204" pitchFamily="18" charset="0"/>
                            </a:rPr>
                            <m:t>𝑗</m:t>
                          </m:r>
                        </m:sub>
                      </m:sSub>
                      <m:r>
                        <a:rPr sz="2000" i="1">
                          <a:solidFill>
                            <a:srgbClr val="000000"/>
                          </a:solidFill>
                          <a:latin typeface="Cambria Math" panose="02040503050406030204" pitchFamily="18" charset="0"/>
                        </a:rPr>
                        <m:t>,</m:t>
                      </m:r>
                      <m:limLow>
                        <m:limLowPr>
                          <m:ctrlPr>
                            <a:rPr sz="2000" i="1">
                              <a:solidFill>
                                <a:srgbClr val="000000"/>
                              </a:solidFill>
                              <a:latin typeface="Cambria Math" panose="02040503050406030204" pitchFamily="18" charset="0"/>
                            </a:rPr>
                          </m:ctrlPr>
                        </m:limLowPr>
                        <m:e>
                          <m:r>
                            <a:rPr sz="2000" i="1">
                              <a:solidFill>
                                <a:srgbClr val="000000"/>
                              </a:solidFill>
                              <a:latin typeface="Cambria Math" panose="02040503050406030204" pitchFamily="18" charset="0"/>
                            </a:rPr>
                            <m:t>∑</m:t>
                          </m:r>
                        </m:e>
                        <m:lim>
                          <m:r>
                            <a:rPr sz="2000" i="1">
                              <a:solidFill>
                                <a:srgbClr val="000000"/>
                              </a:solidFill>
                              <a:latin typeface="Cambria Math" panose="02040503050406030204" pitchFamily="18" charset="0"/>
                            </a:rPr>
                            <m:t>𝑖</m:t>
                          </m:r>
                        </m:lim>
                      </m:limLow>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𝜋</m:t>
                          </m:r>
                        </m:e>
                        <m:sub>
                          <m:r>
                            <a:rPr sz="2000" i="1">
                              <a:solidFill>
                                <a:srgbClr val="000000"/>
                              </a:solidFill>
                              <a:latin typeface="Cambria Math" panose="02040503050406030204" pitchFamily="18" charset="0"/>
                            </a:rPr>
                            <m:t>𝑖</m:t>
                          </m:r>
                          <m:r>
                            <a:rPr sz="2000" i="1">
                              <a:solidFill>
                                <a:srgbClr val="000000"/>
                              </a:solidFill>
                              <a:latin typeface="Cambria Math" panose="02040503050406030204" pitchFamily="18" charset="0"/>
                            </a:rPr>
                            <m:t>,</m:t>
                          </m:r>
                          <m:r>
                            <a:rPr sz="2000" i="1">
                              <a:solidFill>
                                <a:srgbClr val="000000"/>
                              </a:solidFill>
                              <a:latin typeface="Cambria Math" panose="02040503050406030204" pitchFamily="18" charset="0"/>
                            </a:rPr>
                            <m:t>𝑗</m:t>
                          </m:r>
                        </m:sub>
                      </m:sSub>
                      <m:r>
                        <a:rPr sz="2000" i="1">
                          <a:solidFill>
                            <a:srgbClr val="000000"/>
                          </a:solidFill>
                          <a:latin typeface="Cambria Math" panose="02040503050406030204" pitchFamily="18" charset="0"/>
                        </a:rPr>
                        <m:t>=</m:t>
                      </m:r>
                      <m:r>
                        <a:rPr sz="2000" i="1">
                          <a:solidFill>
                            <a:srgbClr val="000000"/>
                          </a:solidFill>
                          <a:latin typeface="Cambria Math" panose="02040503050406030204" pitchFamily="18" charset="0"/>
                        </a:rPr>
                        <m:t>𝑓</m:t>
                      </m:r>
                      <m:r>
                        <a:rPr sz="2000" i="1">
                          <a:solidFill>
                            <a:srgbClr val="000000"/>
                          </a:solidFill>
                          <a:latin typeface="Cambria Math" panose="02040503050406030204" pitchFamily="18" charset="0"/>
                        </a:rPr>
                        <m:t>(</m:t>
                      </m:r>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𝑥</m:t>
                          </m:r>
                        </m:e>
                        <m:sub>
                          <m:r>
                            <a:rPr sz="2000" i="1">
                              <a:solidFill>
                                <a:srgbClr val="000000"/>
                              </a:solidFill>
                              <a:latin typeface="Cambria Math" panose="02040503050406030204" pitchFamily="18" charset="0"/>
                            </a:rPr>
                            <m:t>𝑖</m:t>
                          </m:r>
                        </m:sub>
                      </m:sSub>
                      <m:r>
                        <a:rPr sz="2000" i="1">
                          <a:solidFill>
                            <a:srgbClr val="000000"/>
                          </a:solidFill>
                          <a:latin typeface="Cambria Math" panose="02040503050406030204" pitchFamily="18" charset="0"/>
                        </a:rPr>
                        <m:t>),</m:t>
                      </m:r>
                      <m:limLow>
                        <m:limLowPr>
                          <m:ctrlPr>
                            <a:rPr sz="2000" i="1">
                              <a:solidFill>
                                <a:srgbClr val="000000"/>
                              </a:solidFill>
                              <a:latin typeface="Cambria Math" panose="02040503050406030204" pitchFamily="18" charset="0"/>
                            </a:rPr>
                          </m:ctrlPr>
                        </m:limLowPr>
                        <m:e>
                          <m:r>
                            <a:rPr sz="2000" i="1">
                              <a:solidFill>
                                <a:srgbClr val="000000"/>
                              </a:solidFill>
                              <a:latin typeface="Cambria Math" panose="02040503050406030204" pitchFamily="18" charset="0"/>
                            </a:rPr>
                            <m:t>∑</m:t>
                          </m:r>
                        </m:e>
                        <m:lim>
                          <m:r>
                            <a:rPr sz="2000" i="1">
                              <a:solidFill>
                                <a:srgbClr val="000000"/>
                              </a:solidFill>
                              <a:latin typeface="Cambria Math" panose="02040503050406030204" pitchFamily="18" charset="0"/>
                            </a:rPr>
                            <m:t>𝑗</m:t>
                          </m:r>
                        </m:lim>
                      </m:limLow>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𝜋</m:t>
                          </m:r>
                        </m:e>
                        <m:sub>
                          <m:r>
                            <a:rPr sz="2000" i="1">
                              <a:solidFill>
                                <a:srgbClr val="000000"/>
                              </a:solidFill>
                              <a:latin typeface="Cambria Math" panose="02040503050406030204" pitchFamily="18" charset="0"/>
                            </a:rPr>
                            <m:t>𝑖</m:t>
                          </m:r>
                          <m:r>
                            <a:rPr sz="2000" i="1">
                              <a:solidFill>
                                <a:srgbClr val="000000"/>
                              </a:solidFill>
                              <a:latin typeface="Cambria Math" panose="02040503050406030204" pitchFamily="18" charset="0"/>
                            </a:rPr>
                            <m:t>,</m:t>
                          </m:r>
                          <m:r>
                            <a:rPr sz="2000" i="1">
                              <a:solidFill>
                                <a:srgbClr val="000000"/>
                              </a:solidFill>
                              <a:latin typeface="Cambria Math" panose="02040503050406030204" pitchFamily="18" charset="0"/>
                            </a:rPr>
                            <m:t>𝑗</m:t>
                          </m:r>
                        </m:sub>
                      </m:sSub>
                      <m:r>
                        <a:rPr sz="2000" i="1">
                          <a:solidFill>
                            <a:srgbClr val="000000"/>
                          </a:solidFill>
                          <a:latin typeface="Cambria Math" panose="02040503050406030204" pitchFamily="18" charset="0"/>
                        </a:rPr>
                        <m:t>=</m:t>
                      </m:r>
                      <m:r>
                        <a:rPr sz="2000" i="1">
                          <a:solidFill>
                            <a:srgbClr val="000000"/>
                          </a:solidFill>
                          <a:latin typeface="Cambria Math" panose="02040503050406030204" pitchFamily="18" charset="0"/>
                        </a:rPr>
                        <m:t>𝑔</m:t>
                      </m:r>
                      <m:r>
                        <a:rPr sz="2000" i="1">
                          <a:solidFill>
                            <a:srgbClr val="000000"/>
                          </a:solidFill>
                          <a:latin typeface="Cambria Math" panose="02040503050406030204" pitchFamily="18" charset="0"/>
                        </a:rPr>
                        <m:t>(</m:t>
                      </m:r>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𝑦</m:t>
                          </m:r>
                        </m:e>
                        <m:sub>
                          <m:r>
                            <a:rPr sz="2000" i="1">
                              <a:solidFill>
                                <a:srgbClr val="000000"/>
                              </a:solidFill>
                              <a:latin typeface="Cambria Math" panose="02040503050406030204" pitchFamily="18" charset="0"/>
                            </a:rPr>
                            <m:t>𝑖</m:t>
                          </m:r>
                        </m:sub>
                      </m:sSub>
                      <m:r>
                        <a:rPr sz="2000" i="1">
                          <a:solidFill>
                            <a:srgbClr val="000000"/>
                          </a:solidFill>
                          <a:latin typeface="Cambria Math" panose="02040503050406030204" pitchFamily="18" charset="0"/>
                        </a:rPr>
                        <m:t>)</m:t>
                      </m:r>
                    </m:oMath>
                  </m:oMathPara>
                </a14:m>
                <a:endParaRPr sz="2000"/>
              </a:p>
            </p:txBody>
          </p:sp>
        </mc:Choice>
        <mc:Fallback xmlns="">
          <p:sp>
            <p:nvSpPr>
              <p:cNvPr id="461" name="Equation"/>
              <p:cNvSpPr txBox="1">
                <a:spLocks noRot="1" noChangeAspect="1" noMove="1" noResize="1" noEditPoints="1" noAdjustHandles="1" noChangeArrowheads="1" noChangeShapeType="1" noTextEdit="1"/>
              </p:cNvSpPr>
              <p:nvPr/>
            </p:nvSpPr>
            <p:spPr>
              <a:xfrm>
                <a:off x="3681023" y="7499349"/>
                <a:ext cx="5642754" cy="596565"/>
              </a:xfrm>
              <a:prstGeom prst="rect">
                <a:avLst/>
              </a:prstGeom>
              <a:blipFill>
                <a:blip r:embed="rId8"/>
                <a:stretch>
                  <a:fillRect/>
                </a:stretch>
              </a:blipFill>
              <a:ln w="12700">
                <a:miter lim="400000"/>
              </a:ln>
            </p:spPr>
            <p:txBody>
              <a:bodyPr/>
              <a:lstStyle/>
              <a:p>
                <a:r>
                  <a:rPr lang="en-US">
                    <a:noFill/>
                  </a:rPr>
                  <a:t> </a:t>
                </a:r>
              </a:p>
            </p:txBody>
          </p:sp>
        </mc:Fallback>
      </mc:AlternateContent>
      <p:pic>
        <p:nvPicPr>
          <p:cNvPr id="462" name="setup.pdf" descr="setup.pdf"/>
          <p:cNvPicPr>
            <a:picLocks noChangeAspect="1"/>
          </p:cNvPicPr>
          <p:nvPr/>
        </p:nvPicPr>
        <p:blipFill>
          <a:blip r:embed="rId9"/>
          <a:stretch>
            <a:fillRect/>
          </a:stretch>
        </p:blipFill>
        <p:spPr>
          <a:xfrm>
            <a:off x="2096561" y="3102078"/>
            <a:ext cx="8239858" cy="3994503"/>
          </a:xfrm>
          <a:prstGeom prst="rect">
            <a:avLst/>
          </a:prstGeom>
          <a:ln w="12700">
            <a:miter lim="400000"/>
          </a:ln>
        </p:spPr>
      </p:pic>
      <p:sp>
        <p:nvSpPr>
          <p:cNvPr id="463" name="Source"/>
          <p:cNvSpPr txBox="1"/>
          <p:nvPr/>
        </p:nvSpPr>
        <p:spPr>
          <a:xfrm>
            <a:off x="3371780" y="3511829"/>
            <a:ext cx="834391"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800"/>
            </a:lvl1pPr>
          </a:lstStyle>
          <a:p>
            <a:r>
              <a:t>Source</a:t>
            </a:r>
          </a:p>
        </p:txBody>
      </p:sp>
      <p:sp>
        <p:nvSpPr>
          <p:cNvPr id="464" name="Target"/>
          <p:cNvSpPr txBox="1"/>
          <p:nvPr/>
        </p:nvSpPr>
        <p:spPr>
          <a:xfrm>
            <a:off x="1435692" y="4686299"/>
            <a:ext cx="749581"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800"/>
            </a:lvl1pPr>
          </a:lstStyle>
          <a:p>
            <a:r>
              <a:t>Target</a:t>
            </a:r>
          </a:p>
        </p:txBody>
      </p:sp>
      <p:sp>
        <p:nvSpPr>
          <p:cNvPr id="465" name="Transport plan"/>
          <p:cNvSpPr txBox="1"/>
          <p:nvPr/>
        </p:nvSpPr>
        <p:spPr>
          <a:xfrm>
            <a:off x="3529206" y="4425162"/>
            <a:ext cx="1583742"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800"/>
            </a:lvl1pPr>
          </a:lstStyle>
          <a:p>
            <a:r>
              <a:t>Transport plan</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 name="Analytical OT solutions in 1D: Hooray!"/>
          <p:cNvSpPr txBox="1">
            <a:spLocks noGrp="1"/>
          </p:cNvSpPr>
          <p:nvPr>
            <p:ph type="title"/>
          </p:nvPr>
        </p:nvSpPr>
        <p:spPr>
          <a:xfrm>
            <a:off x="1166021" y="-489638"/>
            <a:ext cx="11049001" cy="2529590"/>
          </a:xfrm>
          <a:prstGeom prst="rect">
            <a:avLst/>
          </a:prstGeom>
        </p:spPr>
        <p:txBody>
          <a:bodyPr anchor="ctr"/>
          <a:lstStyle>
            <a:lvl1pPr marR="457200" defTabSz="647700">
              <a:defRPr sz="4200">
                <a:latin typeface="+mn-lt"/>
                <a:ea typeface="+mn-ea"/>
                <a:cs typeface="+mn-cs"/>
                <a:sym typeface="Helvetica Light"/>
              </a:defRPr>
            </a:lvl1pPr>
          </a:lstStyle>
          <a:p>
            <a:r>
              <a:t>Analytical OT solutions in 1D: Hooray!</a:t>
            </a:r>
          </a:p>
        </p:txBody>
      </p:sp>
      <p:grpSp>
        <p:nvGrpSpPr>
          <p:cNvPr id="489" name="Group"/>
          <p:cNvGrpSpPr/>
          <p:nvPr/>
        </p:nvGrpSpPr>
        <p:grpSpPr>
          <a:xfrm>
            <a:off x="108671" y="5623976"/>
            <a:ext cx="10299336" cy="4391872"/>
            <a:chOff x="0" y="0"/>
            <a:chExt cx="10299335" cy="4391871"/>
          </a:xfrm>
        </p:grpSpPr>
        <p:pic>
          <p:nvPicPr>
            <p:cNvPr id="468" name="compute_times_orig.pdf" descr="compute_times_orig.pdf"/>
            <p:cNvPicPr>
              <a:picLocks noChangeAspect="1"/>
            </p:cNvPicPr>
            <p:nvPr/>
          </p:nvPicPr>
          <p:blipFill>
            <a:blip r:embed="rId3"/>
            <a:stretch>
              <a:fillRect/>
            </a:stretch>
          </p:blipFill>
          <p:spPr>
            <a:xfrm>
              <a:off x="572429" y="287864"/>
              <a:ext cx="5377008" cy="3691559"/>
            </a:xfrm>
            <a:prstGeom prst="rect">
              <a:avLst/>
            </a:prstGeom>
            <a:ln w="12700" cap="flat">
              <a:noFill/>
              <a:miter lim="400000"/>
            </a:ln>
            <a:effectLst/>
          </p:spPr>
        </p:pic>
        <p:pic>
          <p:nvPicPr>
            <p:cNvPr id="469" name="compute_times_n201_10rep_AM.pdf" descr="compute_times_n201_10rep_AM.pdf"/>
            <p:cNvPicPr>
              <a:picLocks noChangeAspect="1"/>
            </p:cNvPicPr>
            <p:nvPr/>
          </p:nvPicPr>
          <p:blipFill>
            <a:blip r:embed="rId4"/>
            <a:stretch>
              <a:fillRect/>
            </a:stretch>
          </p:blipFill>
          <p:spPr>
            <a:xfrm>
              <a:off x="5576659" y="389772"/>
              <a:ext cx="4247147" cy="3444140"/>
            </a:xfrm>
            <a:prstGeom prst="rect">
              <a:avLst/>
            </a:prstGeom>
            <a:ln w="12700" cap="flat">
              <a:noFill/>
              <a:miter lim="400000"/>
            </a:ln>
            <a:effectLst/>
          </p:spPr>
        </p:pic>
        <p:sp>
          <p:nvSpPr>
            <p:cNvPr id="470" name="Rectangle"/>
            <p:cNvSpPr/>
            <p:nvPr/>
          </p:nvSpPr>
          <p:spPr>
            <a:xfrm>
              <a:off x="5942719" y="526796"/>
              <a:ext cx="1053369" cy="453103"/>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pic>
          <p:nvPicPr>
            <p:cNvPr id="471" name="legend.pdf" descr="legend.pdf"/>
            <p:cNvPicPr>
              <a:picLocks noChangeAspect="1"/>
            </p:cNvPicPr>
            <p:nvPr/>
          </p:nvPicPr>
          <p:blipFill>
            <a:blip r:embed="rId5"/>
            <a:stretch>
              <a:fillRect/>
            </a:stretch>
          </p:blipFill>
          <p:spPr>
            <a:xfrm>
              <a:off x="5967484" y="518963"/>
              <a:ext cx="1200051" cy="562005"/>
            </a:xfrm>
            <a:prstGeom prst="rect">
              <a:avLst/>
            </a:prstGeom>
            <a:ln w="12700" cap="flat">
              <a:noFill/>
              <a:miter lim="400000"/>
            </a:ln>
            <a:effectLst/>
          </p:spPr>
        </p:pic>
        <p:sp>
          <p:nvSpPr>
            <p:cNvPr id="472" name="Rectangle"/>
            <p:cNvSpPr/>
            <p:nvPr/>
          </p:nvSpPr>
          <p:spPr>
            <a:xfrm>
              <a:off x="0" y="0"/>
              <a:ext cx="9897758" cy="453103"/>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sp>
          <p:nvSpPr>
            <p:cNvPr id="473" name="Rectangle"/>
            <p:cNvSpPr/>
            <p:nvPr/>
          </p:nvSpPr>
          <p:spPr>
            <a:xfrm>
              <a:off x="152987" y="3829761"/>
              <a:ext cx="9897758" cy="453104"/>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sp>
          <p:nvSpPr>
            <p:cNvPr id="474" name="Rectangle"/>
            <p:cNvSpPr/>
            <p:nvPr/>
          </p:nvSpPr>
          <p:spPr>
            <a:xfrm>
              <a:off x="261993" y="3938768"/>
              <a:ext cx="9897758" cy="453104"/>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sp>
          <p:nvSpPr>
            <p:cNvPr id="475" name="Rectangle"/>
            <p:cNvSpPr/>
            <p:nvPr/>
          </p:nvSpPr>
          <p:spPr>
            <a:xfrm>
              <a:off x="5558903" y="3686445"/>
              <a:ext cx="4740433" cy="453104"/>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grpSp>
          <p:nvGrpSpPr>
            <p:cNvPr id="481" name="Group"/>
            <p:cNvGrpSpPr/>
            <p:nvPr/>
          </p:nvGrpSpPr>
          <p:grpSpPr>
            <a:xfrm>
              <a:off x="5579591" y="3687871"/>
              <a:ext cx="4317361" cy="239815"/>
              <a:chOff x="0" y="0"/>
              <a:chExt cx="4317359" cy="239814"/>
            </a:xfrm>
          </p:grpSpPr>
          <p:sp>
            <p:nvSpPr>
              <p:cNvPr id="476" name="50"/>
              <p:cNvSpPr txBox="1"/>
              <p:nvPr/>
            </p:nvSpPr>
            <p:spPr>
              <a:xfrm>
                <a:off x="895102" y="0"/>
                <a:ext cx="635988" cy="23981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lvl="2">
                  <a:defRPr sz="1200"/>
                </a:pPr>
                <a:r>
                  <a:t>50</a:t>
                </a:r>
              </a:p>
            </p:txBody>
          </p:sp>
          <p:sp>
            <p:nvSpPr>
              <p:cNvPr id="477" name="0"/>
              <p:cNvSpPr txBox="1"/>
              <p:nvPr/>
            </p:nvSpPr>
            <p:spPr>
              <a:xfrm>
                <a:off x="0" y="0"/>
                <a:ext cx="563259" cy="23981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lvl="2">
                  <a:defRPr sz="1200"/>
                </a:pPr>
                <a:r>
                  <a:t>0</a:t>
                </a:r>
              </a:p>
            </p:txBody>
          </p:sp>
          <p:sp>
            <p:nvSpPr>
              <p:cNvPr id="478" name="100"/>
              <p:cNvSpPr txBox="1"/>
              <p:nvPr/>
            </p:nvSpPr>
            <p:spPr>
              <a:xfrm>
                <a:off x="1664775" y="0"/>
                <a:ext cx="822978" cy="23981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lvl="2">
                  <a:defRPr sz="1200"/>
                </a:pPr>
                <a:r>
                  <a:t>100</a:t>
                </a:r>
              </a:p>
            </p:txBody>
          </p:sp>
          <p:sp>
            <p:nvSpPr>
              <p:cNvPr id="479" name="150"/>
              <p:cNvSpPr txBox="1"/>
              <p:nvPr/>
            </p:nvSpPr>
            <p:spPr>
              <a:xfrm>
                <a:off x="2579578" y="0"/>
                <a:ext cx="822979" cy="23981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lvl="2">
                  <a:defRPr sz="1200"/>
                </a:pPr>
                <a:r>
                  <a:t>150</a:t>
                </a:r>
              </a:p>
            </p:txBody>
          </p:sp>
          <p:sp>
            <p:nvSpPr>
              <p:cNvPr id="480" name="200"/>
              <p:cNvSpPr txBox="1"/>
              <p:nvPr/>
            </p:nvSpPr>
            <p:spPr>
              <a:xfrm>
                <a:off x="3494382" y="0"/>
                <a:ext cx="822978" cy="23981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lvl="2">
                  <a:defRPr sz="1200"/>
                </a:pPr>
                <a:r>
                  <a:t>200</a:t>
                </a:r>
              </a:p>
            </p:txBody>
          </p:sp>
        </p:grpSp>
        <p:sp>
          <p:nvSpPr>
            <p:cNvPr id="482" name="Rectangle"/>
            <p:cNvSpPr/>
            <p:nvPr/>
          </p:nvSpPr>
          <p:spPr>
            <a:xfrm>
              <a:off x="5526862" y="515895"/>
              <a:ext cx="337001" cy="2833285"/>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grpSp>
          <p:nvGrpSpPr>
            <p:cNvPr id="487" name="Group"/>
            <p:cNvGrpSpPr/>
            <p:nvPr/>
          </p:nvGrpSpPr>
          <p:grpSpPr>
            <a:xfrm>
              <a:off x="5040627" y="458669"/>
              <a:ext cx="987811" cy="2858065"/>
              <a:chOff x="0" y="0"/>
              <a:chExt cx="987809" cy="2858064"/>
            </a:xfrm>
          </p:grpSpPr>
          <p:sp>
            <p:nvSpPr>
              <p:cNvPr id="483" name="6.0"/>
              <p:cNvSpPr txBox="1"/>
              <p:nvPr/>
            </p:nvSpPr>
            <p:spPr>
              <a:xfrm>
                <a:off x="149074" y="1756400"/>
                <a:ext cx="672353" cy="23981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lvl="2">
                  <a:defRPr sz="1200"/>
                </a:pPr>
                <a:r>
                  <a:t>6.0</a:t>
                </a:r>
              </a:p>
            </p:txBody>
          </p:sp>
          <p:sp>
            <p:nvSpPr>
              <p:cNvPr id="484" name="2.0"/>
              <p:cNvSpPr txBox="1"/>
              <p:nvPr/>
            </p:nvSpPr>
            <p:spPr>
              <a:xfrm>
                <a:off x="146828" y="2618249"/>
                <a:ext cx="672353" cy="23981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lvl="2">
                  <a:defRPr sz="1200"/>
                </a:pPr>
                <a:r>
                  <a:t>2.0</a:t>
                </a:r>
              </a:p>
            </p:txBody>
          </p:sp>
          <p:sp>
            <p:nvSpPr>
              <p:cNvPr id="485" name="1.0"/>
              <p:cNvSpPr txBox="1"/>
              <p:nvPr/>
            </p:nvSpPr>
            <p:spPr>
              <a:xfrm>
                <a:off x="0" y="847916"/>
                <a:ext cx="987810" cy="23981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lvl="2">
                  <a:defRPr sz="1200"/>
                </a:pPr>
                <a:r>
                  <a:t>1.0</a:t>
                </a:r>
              </a:p>
            </p:txBody>
          </p:sp>
          <p:sp>
            <p:nvSpPr>
              <p:cNvPr id="486" name="1.4"/>
              <p:cNvSpPr txBox="1"/>
              <p:nvPr/>
            </p:nvSpPr>
            <p:spPr>
              <a:xfrm>
                <a:off x="0" y="0"/>
                <a:ext cx="987810" cy="23981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noAutofit/>
              </a:bodyPr>
              <a:lstStyle/>
              <a:p>
                <a:pPr lvl="2">
                  <a:defRPr sz="1200"/>
                </a:pPr>
                <a:r>
                  <a:t>1.4</a:t>
                </a:r>
              </a:p>
            </p:txBody>
          </p:sp>
        </p:grpSp>
        <mc:AlternateContent xmlns:mc="http://schemas.openxmlformats.org/markup-compatibility/2006" xmlns:a14="http://schemas.microsoft.com/office/drawing/2010/main">
          <mc:Choice Requires="a14">
            <p:sp>
              <p:nvSpPr>
                <p:cNvPr id="488" name="s"/>
                <p:cNvSpPr txBox="1"/>
                <p:nvPr/>
              </p:nvSpPr>
              <p:spPr>
                <a:xfrm>
                  <a:off x="5044665" y="192945"/>
                  <a:ext cx="1062857" cy="260158"/>
                </a:xfrm>
                <a:prstGeom prst="rect">
                  <a:avLst/>
                </a:prstGeom>
                <a:noFill/>
                <a:ln w="12700" cap="flat">
                  <a:noFill/>
                  <a:miter lim="400000"/>
                </a:ln>
                <a:effectLst/>
                <a:extLst>
                  <a:ext uri="{C572A759-6A51-4108-AA02-DFA0A04FC94B}">
                    <ma14:wrappingTextBoxFlag xmlns:ma14="http://schemas.microsoft.com/office/mac/drawingml/2011/main" xmlns:m="http://schemas.openxmlformats.org/officeDocument/2006/math" xmlns="" val="1"/>
                  </a:ext>
                </a:extLst>
              </p:spPr>
              <p:txBody>
                <a:bodyPr wrap="square" lIns="50800" tIns="50800" rIns="50800" bIns="50800" numCol="1" anchor="ctr">
                  <a:noAutofit/>
                </a:bodyPr>
                <a:lstStyle/>
                <a:p>
                  <a:pPr lvl="2">
                    <a:defRPr sz="1200"/>
                  </a:pPr>
                  <a14:m>
                    <m:oMath xmlns:m="http://schemas.openxmlformats.org/officeDocument/2006/math">
                      <m:r>
                        <a:rPr sz="1200" i="1">
                          <a:solidFill>
                            <a:srgbClr val="000000"/>
                          </a:solidFill>
                          <a:latin typeface="Cambria Math" panose="02040503050406030204" pitchFamily="18" charset="0"/>
                        </a:rPr>
                        <m:t>×</m:t>
                      </m:r>
                      <m:sSup>
                        <m:sSupPr>
                          <m:ctrlPr>
                            <a:rPr sz="1200" i="1">
                              <a:solidFill>
                                <a:srgbClr val="000000"/>
                              </a:solidFill>
                              <a:latin typeface="Cambria Math" panose="02040503050406030204" pitchFamily="18" charset="0"/>
                            </a:rPr>
                          </m:ctrlPr>
                        </m:sSupPr>
                        <m:e>
                          <m:r>
                            <a:rPr sz="1200" i="1">
                              <a:solidFill>
                                <a:srgbClr val="000000"/>
                              </a:solidFill>
                              <a:latin typeface="Cambria Math" panose="02040503050406030204" pitchFamily="18" charset="0"/>
                            </a:rPr>
                            <m:t>10</m:t>
                          </m:r>
                        </m:e>
                        <m:sup>
                          <m:r>
                            <a:rPr sz="1200" i="1">
                              <a:solidFill>
                                <a:srgbClr val="000000"/>
                              </a:solidFill>
                              <a:latin typeface="Cambria Math" panose="02040503050406030204" pitchFamily="18" charset="0"/>
                            </a:rPr>
                            <m:t>−4</m:t>
                          </m:r>
                        </m:sup>
                      </m:sSup>
                    </m:oMath>
                  </a14:m>
                  <a:r>
                    <a:t> s</a:t>
                  </a:r>
                </a:p>
              </p:txBody>
            </p:sp>
          </mc:Choice>
          <mc:Fallback xmlns="">
            <p:sp>
              <p:nvSpPr>
                <p:cNvPr id="488" name="s"/>
                <p:cNvSpPr txBox="1">
                  <a:spLocks noRot="1" noChangeAspect="1" noMove="1" noResize="1" noEditPoints="1" noAdjustHandles="1" noChangeArrowheads="1" noChangeShapeType="1" noTextEdit="1"/>
                </p:cNvSpPr>
                <p:nvPr/>
              </p:nvSpPr>
              <p:spPr>
                <a:xfrm>
                  <a:off x="5044665" y="192945"/>
                  <a:ext cx="1062857" cy="260158"/>
                </a:xfrm>
                <a:prstGeom prst="rect">
                  <a:avLst/>
                </a:prstGeom>
                <a:blipFill>
                  <a:blip r:embed="rId6"/>
                  <a:stretch>
                    <a:fillRect t="-13636" b="-50000"/>
                  </a:stretch>
                </a:blip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490" name="Length of PDF,"/>
              <p:cNvSpPr txBox="1"/>
              <p:nvPr/>
            </p:nvSpPr>
            <p:spPr>
              <a:xfrm>
                <a:off x="2443086" y="9428169"/>
                <a:ext cx="1654760" cy="347212"/>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1300"/>
                </a:pPr>
                <a:r>
                  <a:t>Length of PDF, </a:t>
                </a:r>
                <a14:m>
                  <m:oMath xmlns:m="http://schemas.openxmlformats.org/officeDocument/2006/math">
                    <m:sSub>
                      <m:sSubPr>
                        <m:ctrlPr>
                          <a:rPr sz="1550" i="1">
                            <a:solidFill>
                              <a:srgbClr val="000000"/>
                            </a:solidFill>
                            <a:latin typeface="Cambria Math" panose="02040503050406030204" pitchFamily="18" charset="0"/>
                          </a:rPr>
                        </m:ctrlPr>
                      </m:sSubPr>
                      <m:e>
                        <m:r>
                          <a:rPr sz="1550" i="1">
                            <a:solidFill>
                              <a:srgbClr val="000000"/>
                            </a:solidFill>
                            <a:latin typeface="Cambria Math" panose="02040503050406030204" pitchFamily="18" charset="0"/>
                          </a:rPr>
                          <m:t>𝑛</m:t>
                        </m:r>
                      </m:e>
                      <m:sub>
                        <m:r>
                          <a:rPr sz="1550" i="1">
                            <a:solidFill>
                              <a:srgbClr val="000000"/>
                            </a:solidFill>
                            <a:latin typeface="Cambria Math" panose="02040503050406030204" pitchFamily="18" charset="0"/>
                          </a:rPr>
                          <m:t>𝑓</m:t>
                        </m:r>
                      </m:sub>
                    </m:sSub>
                    <m:r>
                      <a:rPr sz="1550" i="1">
                        <a:solidFill>
                          <a:srgbClr val="000000"/>
                        </a:solidFill>
                        <a:latin typeface="Cambria Math" panose="02040503050406030204" pitchFamily="18" charset="0"/>
                      </a:rPr>
                      <m:t>,</m:t>
                    </m:r>
                    <m:sSub>
                      <m:sSubPr>
                        <m:ctrlPr>
                          <a:rPr sz="1550" i="1">
                            <a:solidFill>
                              <a:srgbClr val="000000"/>
                            </a:solidFill>
                            <a:latin typeface="Cambria Math" panose="02040503050406030204" pitchFamily="18" charset="0"/>
                          </a:rPr>
                        </m:ctrlPr>
                      </m:sSubPr>
                      <m:e>
                        <m:r>
                          <a:rPr sz="1550" i="1">
                            <a:solidFill>
                              <a:srgbClr val="000000"/>
                            </a:solidFill>
                            <a:latin typeface="Cambria Math" panose="02040503050406030204" pitchFamily="18" charset="0"/>
                          </a:rPr>
                          <m:t>𝑛</m:t>
                        </m:r>
                      </m:e>
                      <m:sub>
                        <m:r>
                          <a:rPr sz="1550" i="1">
                            <a:solidFill>
                              <a:srgbClr val="000000"/>
                            </a:solidFill>
                            <a:latin typeface="Cambria Math" panose="02040503050406030204" pitchFamily="18" charset="0"/>
                          </a:rPr>
                          <m:t>𝑔</m:t>
                        </m:r>
                      </m:sub>
                    </m:sSub>
                  </m:oMath>
                </a14:m>
                <a:endParaRPr/>
              </a:p>
            </p:txBody>
          </p:sp>
        </mc:Choice>
        <mc:Fallback xmlns="">
          <p:sp>
            <p:nvSpPr>
              <p:cNvPr id="490" name="Length of PDF,"/>
              <p:cNvSpPr txBox="1">
                <a:spLocks noRot="1" noChangeAspect="1" noMove="1" noResize="1" noEditPoints="1" noAdjustHandles="1" noChangeArrowheads="1" noChangeShapeType="1" noTextEdit="1"/>
              </p:cNvSpPr>
              <p:nvPr/>
            </p:nvSpPr>
            <p:spPr>
              <a:xfrm>
                <a:off x="2443086" y="9428169"/>
                <a:ext cx="1654760" cy="347212"/>
              </a:xfrm>
              <a:prstGeom prst="rect">
                <a:avLst/>
              </a:prstGeom>
              <a:blipFill>
                <a:blip r:embed="rId7"/>
                <a:stretch>
                  <a:fillRect l="-6107" r="-1527" b="-14286"/>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91" name="Length of PDF,"/>
              <p:cNvSpPr txBox="1"/>
              <p:nvPr/>
            </p:nvSpPr>
            <p:spPr>
              <a:xfrm>
                <a:off x="7211925" y="9428169"/>
                <a:ext cx="1654760" cy="347212"/>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1300"/>
                </a:pPr>
                <a:r>
                  <a:t>Length of PDF, </a:t>
                </a:r>
                <a14:m>
                  <m:oMath xmlns:m="http://schemas.openxmlformats.org/officeDocument/2006/math">
                    <m:sSub>
                      <m:sSubPr>
                        <m:ctrlPr>
                          <a:rPr sz="1550" i="1">
                            <a:solidFill>
                              <a:srgbClr val="000000"/>
                            </a:solidFill>
                            <a:latin typeface="Cambria Math" panose="02040503050406030204" pitchFamily="18" charset="0"/>
                          </a:rPr>
                        </m:ctrlPr>
                      </m:sSubPr>
                      <m:e>
                        <m:r>
                          <a:rPr sz="1550" i="1">
                            <a:solidFill>
                              <a:srgbClr val="000000"/>
                            </a:solidFill>
                            <a:latin typeface="Cambria Math" panose="02040503050406030204" pitchFamily="18" charset="0"/>
                          </a:rPr>
                          <m:t>𝑛</m:t>
                        </m:r>
                      </m:e>
                      <m:sub>
                        <m:r>
                          <a:rPr sz="1550" i="1">
                            <a:solidFill>
                              <a:srgbClr val="000000"/>
                            </a:solidFill>
                            <a:latin typeface="Cambria Math" panose="02040503050406030204" pitchFamily="18" charset="0"/>
                          </a:rPr>
                          <m:t>𝑓</m:t>
                        </m:r>
                      </m:sub>
                    </m:sSub>
                    <m:r>
                      <a:rPr sz="1550" i="1">
                        <a:solidFill>
                          <a:srgbClr val="000000"/>
                        </a:solidFill>
                        <a:latin typeface="Cambria Math" panose="02040503050406030204" pitchFamily="18" charset="0"/>
                      </a:rPr>
                      <m:t>,</m:t>
                    </m:r>
                    <m:sSub>
                      <m:sSubPr>
                        <m:ctrlPr>
                          <a:rPr sz="1550" i="1">
                            <a:solidFill>
                              <a:srgbClr val="000000"/>
                            </a:solidFill>
                            <a:latin typeface="Cambria Math" panose="02040503050406030204" pitchFamily="18" charset="0"/>
                          </a:rPr>
                        </m:ctrlPr>
                      </m:sSubPr>
                      <m:e>
                        <m:r>
                          <a:rPr sz="1550" i="1">
                            <a:solidFill>
                              <a:srgbClr val="000000"/>
                            </a:solidFill>
                            <a:latin typeface="Cambria Math" panose="02040503050406030204" pitchFamily="18" charset="0"/>
                          </a:rPr>
                          <m:t>𝑛</m:t>
                        </m:r>
                      </m:e>
                      <m:sub>
                        <m:r>
                          <a:rPr sz="1550" i="1">
                            <a:solidFill>
                              <a:srgbClr val="000000"/>
                            </a:solidFill>
                            <a:latin typeface="Cambria Math" panose="02040503050406030204" pitchFamily="18" charset="0"/>
                          </a:rPr>
                          <m:t>𝑔</m:t>
                        </m:r>
                      </m:sub>
                    </m:sSub>
                  </m:oMath>
                </a14:m>
                <a:endParaRPr/>
              </a:p>
            </p:txBody>
          </p:sp>
        </mc:Choice>
        <mc:Fallback xmlns="">
          <p:sp>
            <p:nvSpPr>
              <p:cNvPr id="491" name="Length of PDF,"/>
              <p:cNvSpPr txBox="1">
                <a:spLocks noRot="1" noChangeAspect="1" noMove="1" noResize="1" noEditPoints="1" noAdjustHandles="1" noChangeArrowheads="1" noChangeShapeType="1" noTextEdit="1"/>
              </p:cNvSpPr>
              <p:nvPr/>
            </p:nvSpPr>
            <p:spPr>
              <a:xfrm>
                <a:off x="7211925" y="9428169"/>
                <a:ext cx="1654760" cy="347212"/>
              </a:xfrm>
              <a:prstGeom prst="rect">
                <a:avLst/>
              </a:prstGeom>
              <a:blipFill>
                <a:blip r:embed="rId8"/>
                <a:stretch>
                  <a:fillRect l="-5303" r="-1515" b="-14286"/>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492" name="Rectangle"/>
          <p:cNvSpPr/>
          <p:nvPr/>
        </p:nvSpPr>
        <p:spPr>
          <a:xfrm>
            <a:off x="1311511" y="6135703"/>
            <a:ext cx="1369998" cy="1270001"/>
          </a:xfrm>
          <a:prstGeom prst="rect">
            <a:avLst/>
          </a:prstGeom>
          <a:solidFill>
            <a:srgbClr val="FFFFFF"/>
          </a:solidFill>
          <a:ln w="12700">
            <a:miter lim="400000"/>
          </a:ln>
        </p:spPr>
        <p:txBody>
          <a:bodyPr lIns="50800" tIns="50800" rIns="50800" bIns="50800" anchor="ctr"/>
          <a:lstStyle/>
          <a:p>
            <a:pPr>
              <a:defRPr sz="2400"/>
            </a:pPr>
            <a:endParaRPr/>
          </a:p>
        </p:txBody>
      </p:sp>
      <p:sp>
        <p:nvSpPr>
          <p:cNvPr id="493" name="Rectangle"/>
          <p:cNvSpPr/>
          <p:nvPr/>
        </p:nvSpPr>
        <p:spPr>
          <a:xfrm>
            <a:off x="6071301" y="6135703"/>
            <a:ext cx="1693910" cy="1270001"/>
          </a:xfrm>
          <a:prstGeom prst="rect">
            <a:avLst/>
          </a:prstGeom>
          <a:solidFill>
            <a:srgbClr val="FFFFFF"/>
          </a:solidFill>
          <a:ln w="12700">
            <a:miter lim="400000"/>
          </a:ln>
        </p:spPr>
        <p:txBody>
          <a:bodyPr lIns="50800" tIns="50800" rIns="50800" bIns="50800" anchor="ctr"/>
          <a:lstStyle/>
          <a:p>
            <a:pPr>
              <a:defRPr sz="2400"/>
            </a:pPr>
            <a:endParaRPr/>
          </a:p>
        </p:txBody>
      </p:sp>
      <p:sp>
        <p:nvSpPr>
          <p:cNvPr id="494" name="Averaged compute time over 10 random…"/>
          <p:cNvSpPr txBox="1"/>
          <p:nvPr/>
        </p:nvSpPr>
        <p:spPr>
          <a:xfrm>
            <a:off x="10234726" y="7426211"/>
            <a:ext cx="2164652" cy="787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500"/>
            </a:pPr>
            <a:r>
              <a:t>Averaged compute time</a:t>
            </a:r>
            <a:br/>
            <a:r>
              <a:t>over 10 random </a:t>
            </a:r>
          </a:p>
          <a:p>
            <a:pPr>
              <a:defRPr sz="1500"/>
            </a:pPr>
            <a:r>
              <a:t>1D problems</a:t>
            </a:r>
          </a:p>
        </p:txBody>
      </p:sp>
      <p:sp>
        <p:nvSpPr>
          <p:cNvPr id="495" name="Finite difference solution  to Monge-Ampere eqn."/>
          <p:cNvSpPr txBox="1"/>
          <p:nvPr/>
        </p:nvSpPr>
        <p:spPr>
          <a:xfrm>
            <a:off x="6063809" y="6192339"/>
            <a:ext cx="2518564" cy="609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700"/>
            </a:pPr>
            <a:r>
              <a:t>Finite difference solution </a:t>
            </a:r>
            <a:br/>
            <a:r>
              <a:t>to Monge-Ampere eqn.</a:t>
            </a:r>
          </a:p>
        </p:txBody>
      </p:sp>
      <p:sp>
        <p:nvSpPr>
          <p:cNvPr id="496" name="Line"/>
          <p:cNvSpPr/>
          <p:nvPr/>
        </p:nvSpPr>
        <p:spPr>
          <a:xfrm>
            <a:off x="3635026" y="8119775"/>
            <a:ext cx="861625" cy="861626"/>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497" name="Line"/>
          <p:cNvSpPr/>
          <p:nvPr/>
        </p:nvSpPr>
        <p:spPr>
          <a:xfrm>
            <a:off x="4121131" y="6809246"/>
            <a:ext cx="725378" cy="343510"/>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498" name="Analytical solution"/>
          <p:cNvSpPr txBox="1"/>
          <p:nvPr/>
        </p:nvSpPr>
        <p:spPr>
          <a:xfrm>
            <a:off x="1911259" y="7742156"/>
            <a:ext cx="1854239"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700"/>
            </a:lvl1pPr>
          </a:lstStyle>
          <a:p>
            <a:r>
              <a:t>Analytical solution</a:t>
            </a:r>
          </a:p>
        </p:txBody>
      </p:sp>
      <p:sp>
        <p:nvSpPr>
          <p:cNvPr id="499" name="Analytical solution"/>
          <p:cNvSpPr txBox="1"/>
          <p:nvPr/>
        </p:nvSpPr>
        <p:spPr>
          <a:xfrm>
            <a:off x="7919222" y="7947857"/>
            <a:ext cx="1854239"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700"/>
            </a:lvl1pPr>
          </a:lstStyle>
          <a:p>
            <a:r>
              <a:t>Analytical solution</a:t>
            </a:r>
          </a:p>
        </p:txBody>
      </p:sp>
      <p:sp>
        <p:nvSpPr>
          <p:cNvPr id="500" name="Line"/>
          <p:cNvSpPr/>
          <p:nvPr/>
        </p:nvSpPr>
        <p:spPr>
          <a:xfrm>
            <a:off x="8424909" y="6586195"/>
            <a:ext cx="657114" cy="1"/>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501" name="Line"/>
          <p:cNvSpPr/>
          <p:nvPr/>
        </p:nvSpPr>
        <p:spPr>
          <a:xfrm flipV="1">
            <a:off x="9002110" y="7014235"/>
            <a:ext cx="227283" cy="717492"/>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502" name="Linear programming…"/>
          <p:cNvSpPr txBox="1"/>
          <p:nvPr/>
        </p:nvSpPr>
        <p:spPr>
          <a:xfrm>
            <a:off x="2380290" y="6385737"/>
            <a:ext cx="2077695" cy="609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700"/>
            </a:pPr>
            <a:r>
              <a:t>Linear programming</a:t>
            </a:r>
          </a:p>
          <a:p>
            <a:pPr>
              <a:defRPr sz="1700"/>
            </a:pPr>
            <a:r>
              <a:t>Optimisation</a:t>
            </a:r>
          </a:p>
        </p:txBody>
      </p:sp>
      <p:sp>
        <p:nvSpPr>
          <p:cNvPr id="503" name="Relative computational costs"/>
          <p:cNvSpPr txBox="1"/>
          <p:nvPr/>
        </p:nvSpPr>
        <p:spPr>
          <a:xfrm>
            <a:off x="342956" y="5709510"/>
            <a:ext cx="2886241"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700">
                <a:solidFill>
                  <a:schemeClr val="accent2">
                    <a:hueOff val="-554920"/>
                    <a:satOff val="-21482"/>
                    <a:lumOff val="-6228"/>
                  </a:schemeClr>
                </a:solidFill>
              </a:defRPr>
            </a:lvl1pPr>
          </a:lstStyle>
          <a:p>
            <a:r>
              <a:t>Relative computational costs</a:t>
            </a:r>
          </a:p>
        </p:txBody>
      </p:sp>
      <p:pic>
        <p:nvPicPr>
          <p:cNvPr id="504" name="Image" descr="Image"/>
          <p:cNvPicPr>
            <a:picLocks noChangeAspect="1"/>
          </p:cNvPicPr>
          <p:nvPr/>
        </p:nvPicPr>
        <p:blipFill>
          <a:blip r:embed="rId9"/>
          <a:stretch>
            <a:fillRect/>
          </a:stretch>
        </p:blipFill>
        <p:spPr>
          <a:xfrm>
            <a:off x="9722065" y="1986074"/>
            <a:ext cx="2648305" cy="1023396"/>
          </a:xfrm>
          <a:prstGeom prst="rect">
            <a:avLst/>
          </a:prstGeom>
          <a:ln w="12700">
            <a:miter lim="400000"/>
          </a:ln>
        </p:spPr>
      </p:pic>
      <p:pic>
        <p:nvPicPr>
          <p:cNvPr id="505" name="Image" descr="Image"/>
          <p:cNvPicPr>
            <a:picLocks noChangeAspect="1"/>
          </p:cNvPicPr>
          <p:nvPr/>
        </p:nvPicPr>
        <p:blipFill>
          <a:blip r:embed="rId10"/>
          <a:stretch>
            <a:fillRect/>
          </a:stretch>
        </p:blipFill>
        <p:spPr>
          <a:xfrm>
            <a:off x="9740041" y="3406016"/>
            <a:ext cx="2832475" cy="1023397"/>
          </a:xfrm>
          <a:prstGeom prst="rect">
            <a:avLst/>
          </a:prstGeom>
          <a:ln w="12700">
            <a:miter lim="400000"/>
          </a:ln>
        </p:spPr>
      </p:pic>
      <p:sp>
        <p:nvSpPr>
          <p:cNvPr id="506" name="Initial PDF"/>
          <p:cNvSpPr txBox="1"/>
          <p:nvPr/>
        </p:nvSpPr>
        <p:spPr>
          <a:xfrm>
            <a:off x="11845542" y="1965044"/>
            <a:ext cx="971741"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500"/>
            </a:lvl1pPr>
          </a:lstStyle>
          <a:p>
            <a:r>
              <a:t>Initial PDF</a:t>
            </a:r>
          </a:p>
        </p:txBody>
      </p:sp>
      <p:sp>
        <p:nvSpPr>
          <p:cNvPr id="507" name="Final PDF"/>
          <p:cNvSpPr txBox="1"/>
          <p:nvPr/>
        </p:nvSpPr>
        <p:spPr>
          <a:xfrm>
            <a:off x="11551037" y="3406016"/>
            <a:ext cx="929450"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500"/>
            </a:lvl1pPr>
          </a:lstStyle>
          <a:p>
            <a:r>
              <a:t>Final PDF</a:t>
            </a:r>
          </a:p>
        </p:txBody>
      </p:sp>
      <mc:AlternateContent xmlns:mc="http://schemas.openxmlformats.org/markup-compatibility/2006" xmlns:a14="http://schemas.microsoft.com/office/drawing/2010/main">
        <mc:Choice Requires="a14">
          <p:sp>
            <p:nvSpPr>
              <p:cNvPr id="508" name="Equation"/>
              <p:cNvSpPr txBox="1"/>
              <p:nvPr/>
            </p:nvSpPr>
            <p:spPr>
              <a:xfrm>
                <a:off x="3613258" y="3866249"/>
                <a:ext cx="3100729" cy="443157"/>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sSub>
                        <m:sSubPr>
                          <m:ctrlPr>
                            <a:rPr sz="2800" i="1">
                              <a:solidFill>
                                <a:srgbClr val="000000"/>
                              </a:solidFill>
                              <a:latin typeface="Cambria Math" panose="02040503050406030204" pitchFamily="18" charset="0"/>
                            </a:rPr>
                          </m:ctrlPr>
                        </m:sSubPr>
                        <m:e>
                          <m:r>
                            <a:rPr sz="2800" i="1">
                              <a:solidFill>
                                <a:srgbClr val="000000"/>
                              </a:solidFill>
                              <a:latin typeface="Cambria Math" panose="02040503050406030204" pitchFamily="18" charset="0"/>
                            </a:rPr>
                            <m:t>𝑊</m:t>
                          </m:r>
                        </m:e>
                        <m:sub>
                          <m:r>
                            <a:rPr sz="2800" i="1">
                              <a:solidFill>
                                <a:srgbClr val="000000"/>
                              </a:solidFill>
                              <a:latin typeface="Cambria Math" panose="02040503050406030204" pitchFamily="18" charset="0"/>
                            </a:rPr>
                            <m:t>𝑝</m:t>
                          </m:r>
                        </m:sub>
                      </m:sSub>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𝑓</m:t>
                      </m:r>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𝑔</m:t>
                      </m:r>
                      <m:r>
                        <a:rPr sz="2800" i="1">
                          <a:solidFill>
                            <a:srgbClr val="000000"/>
                          </a:solidFill>
                          <a:latin typeface="Cambria Math" panose="02040503050406030204" pitchFamily="18" charset="0"/>
                        </a:rPr>
                        <m:t>)=[</m:t>
                      </m:r>
                      <m:r>
                        <m:rPr>
                          <m:sty m:val="p"/>
                        </m:rPr>
                        <a:rPr sz="2800" i="1">
                          <a:solidFill>
                            <a:srgbClr val="000000"/>
                          </a:solidFill>
                          <a:latin typeface="Cambria Math" panose="02040503050406030204" pitchFamily="18" charset="0"/>
                        </a:rPr>
                        <m:t>Δ</m:t>
                      </m:r>
                      <m:sSup>
                        <m:sSupPr>
                          <m:ctrlPr>
                            <a:rPr sz="2800" i="1">
                              <a:solidFill>
                                <a:srgbClr val="000000"/>
                              </a:solidFill>
                              <a:latin typeface="Cambria Math" panose="02040503050406030204" pitchFamily="18" charset="0"/>
                            </a:rPr>
                          </m:ctrlPr>
                        </m:sSupPr>
                        <m:e>
                          <m:r>
                            <a:rPr sz="2800" i="1">
                              <a:solidFill>
                                <a:srgbClr val="000000"/>
                              </a:solidFill>
                              <a:latin typeface="Cambria Math" panose="02040503050406030204" pitchFamily="18" charset="0"/>
                            </a:rPr>
                            <m:t>𝐳</m:t>
                          </m:r>
                        </m:e>
                        <m:sup>
                          <m:r>
                            <a:rPr sz="2800" i="1">
                              <a:solidFill>
                                <a:srgbClr val="000000"/>
                              </a:solidFill>
                              <a:latin typeface="Cambria Math" panose="02040503050406030204" pitchFamily="18" charset="0"/>
                            </a:rPr>
                            <m:t>𝑇</m:t>
                          </m:r>
                        </m:sup>
                      </m:sSup>
                      <m:r>
                        <m:rPr>
                          <m:sty m:val="p"/>
                        </m:rPr>
                        <a:rPr sz="2800" i="1">
                          <a:solidFill>
                            <a:srgbClr val="000000"/>
                          </a:solidFill>
                          <a:latin typeface="Cambria Math" panose="02040503050406030204" pitchFamily="18" charset="0"/>
                        </a:rPr>
                        <m:t>Δ</m:t>
                      </m:r>
                      <m:r>
                        <a:rPr sz="2800" i="1">
                          <a:solidFill>
                            <a:srgbClr val="000000"/>
                          </a:solidFill>
                          <a:latin typeface="Cambria Math" panose="02040503050406030204" pitchFamily="18" charset="0"/>
                        </a:rPr>
                        <m:t>𝐲</m:t>
                      </m:r>
                      <m:sSup>
                        <m:sSupPr>
                          <m:ctrlPr>
                            <a:rPr sz="2800" i="1">
                              <a:solidFill>
                                <a:srgbClr val="000000"/>
                              </a:solidFill>
                              <a:latin typeface="Cambria Math" panose="02040503050406030204" pitchFamily="18" charset="0"/>
                            </a:rPr>
                          </m:ctrlPr>
                        </m:sSupPr>
                        <m:e>
                          <m:r>
                            <a:rPr sz="2800" i="1">
                              <a:solidFill>
                                <a:srgbClr val="000000"/>
                              </a:solidFill>
                              <a:latin typeface="Cambria Math" panose="02040503050406030204" pitchFamily="18" charset="0"/>
                            </a:rPr>
                            <m:t>]</m:t>
                          </m:r>
                        </m:e>
                        <m:sup>
                          <m:f>
                            <m:fPr>
                              <m:type m:val="lin"/>
                              <m:ctrlPr>
                                <a:rPr sz="2800" i="1">
                                  <a:solidFill>
                                    <a:srgbClr val="000000"/>
                                  </a:solidFill>
                                  <a:latin typeface="Cambria Math" panose="02040503050406030204" pitchFamily="18" charset="0"/>
                                </a:rPr>
                              </m:ctrlPr>
                            </m:fPr>
                            <m:num>
                              <m:r>
                                <a:rPr sz="2800" i="1">
                                  <a:solidFill>
                                    <a:srgbClr val="000000"/>
                                  </a:solidFill>
                                  <a:latin typeface="Cambria Math" panose="02040503050406030204" pitchFamily="18" charset="0"/>
                                </a:rPr>
                                <m:t>1</m:t>
                              </m:r>
                            </m:num>
                            <m:den>
                              <m:r>
                                <a:rPr sz="2800" i="1">
                                  <a:solidFill>
                                    <a:srgbClr val="000000"/>
                                  </a:solidFill>
                                  <a:latin typeface="Cambria Math" panose="02040503050406030204" pitchFamily="18" charset="0"/>
                                </a:rPr>
                                <m:t>𝑝</m:t>
                              </m:r>
                            </m:den>
                          </m:f>
                        </m:sup>
                      </m:sSup>
                    </m:oMath>
                  </m:oMathPara>
                </a14:m>
                <a:endParaRPr sz="2800"/>
              </a:p>
            </p:txBody>
          </p:sp>
        </mc:Choice>
        <mc:Fallback xmlns="">
          <p:sp>
            <p:nvSpPr>
              <p:cNvPr id="508" name="Equation"/>
              <p:cNvSpPr txBox="1">
                <a:spLocks noRot="1" noChangeAspect="1" noMove="1" noResize="1" noEditPoints="1" noAdjustHandles="1" noChangeArrowheads="1" noChangeShapeType="1" noTextEdit="1"/>
              </p:cNvSpPr>
              <p:nvPr/>
            </p:nvSpPr>
            <p:spPr>
              <a:xfrm>
                <a:off x="3613258" y="3866249"/>
                <a:ext cx="3100729" cy="443157"/>
              </a:xfrm>
              <a:prstGeom prst="rect">
                <a:avLst/>
              </a:prstGeom>
              <a:blipFill>
                <a:blip r:embed="rId11"/>
                <a:stretch>
                  <a:fillRect l="-4082" t="-113889" r="-16327" b="-138889"/>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09" name="Equation"/>
              <p:cNvSpPr txBox="1"/>
              <p:nvPr/>
            </p:nvSpPr>
            <p:spPr>
              <a:xfrm>
                <a:off x="9273506" y="2204580"/>
                <a:ext cx="1737749" cy="586384"/>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1600" i="1">
                          <a:solidFill>
                            <a:srgbClr val="000000"/>
                          </a:solidFill>
                          <a:latin typeface="Cambria Math" panose="02040503050406030204" pitchFamily="18" charset="0"/>
                        </a:rPr>
                        <m:t>𝑓</m:t>
                      </m:r>
                      <m:r>
                        <a:rPr sz="1600" i="1">
                          <a:solidFill>
                            <a:srgbClr val="000000"/>
                          </a:solidFill>
                          <a:latin typeface="Cambria Math" panose="02040503050406030204" pitchFamily="18" charset="0"/>
                        </a:rPr>
                        <m:t>(</m:t>
                      </m:r>
                      <m:r>
                        <a:rPr sz="1600" i="1">
                          <a:solidFill>
                            <a:srgbClr val="000000"/>
                          </a:solidFill>
                          <a:latin typeface="Cambria Math" panose="02040503050406030204" pitchFamily="18" charset="0"/>
                        </a:rPr>
                        <m:t>𝑥</m:t>
                      </m:r>
                      <m:r>
                        <a:rPr sz="1600" i="1">
                          <a:solidFill>
                            <a:srgbClr val="000000"/>
                          </a:solidFill>
                          <a:latin typeface="Cambria Math" panose="02040503050406030204" pitchFamily="18" charset="0"/>
                        </a:rPr>
                        <m:t>)=</m:t>
                      </m:r>
                      <m:limUpp>
                        <m:limUppPr>
                          <m:ctrlPr>
                            <a:rPr sz="1600" i="1">
                              <a:solidFill>
                                <a:srgbClr val="000000"/>
                              </a:solidFill>
                              <a:latin typeface="Cambria Math" panose="02040503050406030204" pitchFamily="18" charset="0"/>
                            </a:rPr>
                          </m:ctrlPr>
                        </m:limUppPr>
                        <m:e>
                          <m:limLow>
                            <m:limLowPr>
                              <m:ctrlPr>
                                <a:rPr sz="1600" i="1">
                                  <a:solidFill>
                                    <a:srgbClr val="000000"/>
                                  </a:solidFill>
                                  <a:latin typeface="Cambria Math" panose="02040503050406030204" pitchFamily="18" charset="0"/>
                                </a:rPr>
                              </m:ctrlPr>
                            </m:limLowPr>
                            <m:e>
                              <m:r>
                                <a:rPr sz="1600" i="1">
                                  <a:solidFill>
                                    <a:srgbClr val="000000"/>
                                  </a:solidFill>
                                  <a:latin typeface="Cambria Math" panose="02040503050406030204" pitchFamily="18" charset="0"/>
                                </a:rPr>
                                <m:t>∑</m:t>
                              </m:r>
                            </m:e>
                            <m:lim>
                              <m:r>
                                <a:rPr sz="1600" i="1">
                                  <a:solidFill>
                                    <a:srgbClr val="000000"/>
                                  </a:solidFill>
                                  <a:latin typeface="Cambria Math" panose="02040503050406030204" pitchFamily="18" charset="0"/>
                                </a:rPr>
                                <m:t>𝑖</m:t>
                              </m:r>
                              <m:r>
                                <a:rPr sz="1600" i="1">
                                  <a:solidFill>
                                    <a:srgbClr val="000000"/>
                                  </a:solidFill>
                                  <a:latin typeface="Cambria Math" panose="02040503050406030204" pitchFamily="18" charset="0"/>
                                </a:rPr>
                                <m:t>=1</m:t>
                              </m:r>
                            </m:lim>
                          </m:limLow>
                        </m:e>
                        <m:lim>
                          <m:sSub>
                            <m:sSubPr>
                              <m:ctrlPr>
                                <a:rPr sz="1600" i="1">
                                  <a:solidFill>
                                    <a:srgbClr val="000000"/>
                                  </a:solidFill>
                                  <a:latin typeface="Cambria Math" panose="02040503050406030204" pitchFamily="18" charset="0"/>
                                </a:rPr>
                              </m:ctrlPr>
                            </m:sSubPr>
                            <m:e>
                              <m:r>
                                <a:rPr sz="1600" i="1">
                                  <a:solidFill>
                                    <a:srgbClr val="000000"/>
                                  </a:solidFill>
                                  <a:latin typeface="Cambria Math" panose="02040503050406030204" pitchFamily="18" charset="0"/>
                                </a:rPr>
                                <m:t>𝑛</m:t>
                              </m:r>
                            </m:e>
                            <m:sub>
                              <m:r>
                                <a:rPr sz="1600" i="1">
                                  <a:solidFill>
                                    <a:srgbClr val="000000"/>
                                  </a:solidFill>
                                  <a:latin typeface="Cambria Math" panose="02040503050406030204" pitchFamily="18" charset="0"/>
                                </a:rPr>
                                <m:t>𝑓</m:t>
                              </m:r>
                            </m:sub>
                          </m:sSub>
                        </m:lim>
                      </m:limUpp>
                      <m:sSub>
                        <m:sSubPr>
                          <m:ctrlPr>
                            <a:rPr sz="1600" i="1">
                              <a:solidFill>
                                <a:srgbClr val="000000"/>
                              </a:solidFill>
                              <a:latin typeface="Cambria Math" panose="02040503050406030204" pitchFamily="18" charset="0"/>
                            </a:rPr>
                          </m:ctrlPr>
                        </m:sSubPr>
                        <m:e>
                          <m:r>
                            <a:rPr sz="1600" i="1">
                              <a:solidFill>
                                <a:srgbClr val="000000"/>
                              </a:solidFill>
                              <a:latin typeface="Cambria Math" panose="02040503050406030204" pitchFamily="18" charset="0"/>
                            </a:rPr>
                            <m:t>𝑓</m:t>
                          </m:r>
                        </m:e>
                        <m:sub>
                          <m:r>
                            <a:rPr sz="1600" i="1">
                              <a:solidFill>
                                <a:srgbClr val="000000"/>
                              </a:solidFill>
                              <a:latin typeface="Cambria Math" panose="02040503050406030204" pitchFamily="18" charset="0"/>
                            </a:rPr>
                            <m:t>𝑖</m:t>
                          </m:r>
                        </m:sub>
                      </m:sSub>
                      <m:r>
                        <a:rPr sz="1600" i="1">
                          <a:solidFill>
                            <a:srgbClr val="000000"/>
                          </a:solidFill>
                          <a:latin typeface="Cambria Math" panose="02040503050406030204" pitchFamily="18" charset="0"/>
                        </a:rPr>
                        <m:t>𝛿</m:t>
                      </m:r>
                      <m:r>
                        <a:rPr sz="1600" i="1">
                          <a:solidFill>
                            <a:srgbClr val="000000"/>
                          </a:solidFill>
                          <a:latin typeface="Cambria Math" panose="02040503050406030204" pitchFamily="18" charset="0"/>
                        </a:rPr>
                        <m:t>(</m:t>
                      </m:r>
                      <m:r>
                        <a:rPr sz="1600" i="1">
                          <a:solidFill>
                            <a:srgbClr val="000000"/>
                          </a:solidFill>
                          <a:latin typeface="Cambria Math" panose="02040503050406030204" pitchFamily="18" charset="0"/>
                        </a:rPr>
                        <m:t>𝑥</m:t>
                      </m:r>
                      <m:r>
                        <a:rPr sz="1600" i="1">
                          <a:solidFill>
                            <a:srgbClr val="000000"/>
                          </a:solidFill>
                          <a:latin typeface="Cambria Math" panose="02040503050406030204" pitchFamily="18" charset="0"/>
                        </a:rPr>
                        <m:t>−</m:t>
                      </m:r>
                      <m:sSubSup>
                        <m:sSubSupPr>
                          <m:ctrlPr>
                            <a:rPr sz="1600" i="1">
                              <a:solidFill>
                                <a:srgbClr val="000000"/>
                              </a:solidFill>
                              <a:latin typeface="Cambria Math" panose="02040503050406030204" pitchFamily="18" charset="0"/>
                            </a:rPr>
                          </m:ctrlPr>
                        </m:sSubSupPr>
                        <m:e>
                          <m:r>
                            <a:rPr sz="1600" i="1">
                              <a:solidFill>
                                <a:srgbClr val="000000"/>
                              </a:solidFill>
                              <a:latin typeface="Cambria Math" panose="02040503050406030204" pitchFamily="18" charset="0"/>
                            </a:rPr>
                            <m:t>𝑥</m:t>
                          </m:r>
                        </m:e>
                        <m:sub>
                          <m:r>
                            <a:rPr sz="1600" i="1">
                              <a:solidFill>
                                <a:srgbClr val="000000"/>
                              </a:solidFill>
                              <a:latin typeface="Cambria Math" panose="02040503050406030204" pitchFamily="18" charset="0"/>
                            </a:rPr>
                            <m:t>𝑖</m:t>
                          </m:r>
                        </m:sub>
                        <m:sup>
                          <m:r>
                            <a:rPr sz="1600" i="1">
                              <a:solidFill>
                                <a:srgbClr val="000000"/>
                              </a:solidFill>
                              <a:latin typeface="Cambria Math" panose="02040503050406030204" pitchFamily="18" charset="0"/>
                            </a:rPr>
                            <m:t>𝑓</m:t>
                          </m:r>
                        </m:sup>
                      </m:sSubSup>
                      <m:r>
                        <a:rPr sz="1600" i="1">
                          <a:solidFill>
                            <a:srgbClr val="000000"/>
                          </a:solidFill>
                          <a:latin typeface="Cambria Math" panose="02040503050406030204" pitchFamily="18" charset="0"/>
                        </a:rPr>
                        <m:t>)</m:t>
                      </m:r>
                    </m:oMath>
                  </m:oMathPara>
                </a14:m>
                <a:endParaRPr sz="1600"/>
              </a:p>
            </p:txBody>
          </p:sp>
        </mc:Choice>
        <mc:Fallback xmlns="">
          <p:sp>
            <p:nvSpPr>
              <p:cNvPr id="509" name="Equation"/>
              <p:cNvSpPr txBox="1">
                <a:spLocks noRot="1" noChangeAspect="1" noMove="1" noResize="1" noEditPoints="1" noAdjustHandles="1" noChangeArrowheads="1" noChangeShapeType="1" noTextEdit="1"/>
              </p:cNvSpPr>
              <p:nvPr/>
            </p:nvSpPr>
            <p:spPr>
              <a:xfrm>
                <a:off x="9273506" y="2204580"/>
                <a:ext cx="1737749" cy="586384"/>
              </a:xfrm>
              <a:prstGeom prst="rect">
                <a:avLst/>
              </a:prstGeom>
              <a:blipFill>
                <a:blip r:embed="rId12"/>
                <a:stretch>
                  <a:fillRect l="-5839" r="-16788"/>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10" name="Equation"/>
              <p:cNvSpPr txBox="1"/>
              <p:nvPr/>
            </p:nvSpPr>
            <p:spPr>
              <a:xfrm>
                <a:off x="8986966" y="3365443"/>
                <a:ext cx="1746434" cy="614558"/>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1600" i="1">
                          <a:solidFill>
                            <a:srgbClr val="000000"/>
                          </a:solidFill>
                          <a:latin typeface="Cambria Math" panose="02040503050406030204" pitchFamily="18" charset="0"/>
                        </a:rPr>
                        <m:t>𝑔</m:t>
                      </m:r>
                      <m:r>
                        <a:rPr sz="1600" i="1">
                          <a:solidFill>
                            <a:srgbClr val="000000"/>
                          </a:solidFill>
                          <a:latin typeface="Cambria Math" panose="02040503050406030204" pitchFamily="18" charset="0"/>
                        </a:rPr>
                        <m:t>(</m:t>
                      </m:r>
                      <m:r>
                        <a:rPr sz="1600" i="1">
                          <a:solidFill>
                            <a:srgbClr val="000000"/>
                          </a:solidFill>
                          <a:latin typeface="Cambria Math" panose="02040503050406030204" pitchFamily="18" charset="0"/>
                        </a:rPr>
                        <m:t>𝑥</m:t>
                      </m:r>
                      <m:r>
                        <a:rPr sz="1600" i="1">
                          <a:solidFill>
                            <a:srgbClr val="000000"/>
                          </a:solidFill>
                          <a:latin typeface="Cambria Math" panose="02040503050406030204" pitchFamily="18" charset="0"/>
                        </a:rPr>
                        <m:t>)=</m:t>
                      </m:r>
                      <m:limUpp>
                        <m:limUppPr>
                          <m:ctrlPr>
                            <a:rPr sz="1600" i="1">
                              <a:solidFill>
                                <a:srgbClr val="000000"/>
                              </a:solidFill>
                              <a:latin typeface="Cambria Math" panose="02040503050406030204" pitchFamily="18" charset="0"/>
                            </a:rPr>
                          </m:ctrlPr>
                        </m:limUppPr>
                        <m:e>
                          <m:limLow>
                            <m:limLowPr>
                              <m:ctrlPr>
                                <a:rPr sz="1600" i="1">
                                  <a:solidFill>
                                    <a:srgbClr val="000000"/>
                                  </a:solidFill>
                                  <a:latin typeface="Cambria Math" panose="02040503050406030204" pitchFamily="18" charset="0"/>
                                </a:rPr>
                              </m:ctrlPr>
                            </m:limLowPr>
                            <m:e>
                              <m:r>
                                <a:rPr sz="1600" i="1">
                                  <a:solidFill>
                                    <a:srgbClr val="000000"/>
                                  </a:solidFill>
                                  <a:latin typeface="Cambria Math" panose="02040503050406030204" pitchFamily="18" charset="0"/>
                                </a:rPr>
                                <m:t>∑</m:t>
                              </m:r>
                            </m:e>
                            <m:lim>
                              <m:r>
                                <a:rPr sz="1600" i="1">
                                  <a:solidFill>
                                    <a:srgbClr val="000000"/>
                                  </a:solidFill>
                                  <a:latin typeface="Cambria Math" panose="02040503050406030204" pitchFamily="18" charset="0"/>
                                </a:rPr>
                                <m:t>𝑗</m:t>
                              </m:r>
                              <m:r>
                                <a:rPr sz="1600" i="1">
                                  <a:solidFill>
                                    <a:srgbClr val="000000"/>
                                  </a:solidFill>
                                  <a:latin typeface="Cambria Math" panose="02040503050406030204" pitchFamily="18" charset="0"/>
                                </a:rPr>
                                <m:t>=1</m:t>
                              </m:r>
                            </m:lim>
                          </m:limLow>
                        </m:e>
                        <m:lim>
                          <m:sSub>
                            <m:sSubPr>
                              <m:ctrlPr>
                                <a:rPr sz="1600" i="1">
                                  <a:solidFill>
                                    <a:srgbClr val="000000"/>
                                  </a:solidFill>
                                  <a:latin typeface="Cambria Math" panose="02040503050406030204" pitchFamily="18" charset="0"/>
                                </a:rPr>
                              </m:ctrlPr>
                            </m:sSubPr>
                            <m:e>
                              <m:r>
                                <a:rPr sz="1600" i="1">
                                  <a:solidFill>
                                    <a:srgbClr val="000000"/>
                                  </a:solidFill>
                                  <a:latin typeface="Cambria Math" panose="02040503050406030204" pitchFamily="18" charset="0"/>
                                </a:rPr>
                                <m:t>𝑛</m:t>
                              </m:r>
                            </m:e>
                            <m:sub>
                              <m:r>
                                <a:rPr sz="1600" i="1">
                                  <a:solidFill>
                                    <a:srgbClr val="000000"/>
                                  </a:solidFill>
                                  <a:latin typeface="Cambria Math" panose="02040503050406030204" pitchFamily="18" charset="0"/>
                                </a:rPr>
                                <m:t>𝑔</m:t>
                              </m:r>
                            </m:sub>
                          </m:sSub>
                        </m:lim>
                      </m:limUpp>
                      <m:sSub>
                        <m:sSubPr>
                          <m:ctrlPr>
                            <a:rPr sz="1600" i="1">
                              <a:solidFill>
                                <a:srgbClr val="000000"/>
                              </a:solidFill>
                              <a:latin typeface="Cambria Math" panose="02040503050406030204" pitchFamily="18" charset="0"/>
                            </a:rPr>
                          </m:ctrlPr>
                        </m:sSubPr>
                        <m:e>
                          <m:r>
                            <a:rPr sz="1600" i="1">
                              <a:solidFill>
                                <a:srgbClr val="000000"/>
                              </a:solidFill>
                              <a:latin typeface="Cambria Math" panose="02040503050406030204" pitchFamily="18" charset="0"/>
                            </a:rPr>
                            <m:t>𝑔</m:t>
                          </m:r>
                        </m:e>
                        <m:sub>
                          <m:r>
                            <a:rPr sz="1600" i="1">
                              <a:solidFill>
                                <a:srgbClr val="000000"/>
                              </a:solidFill>
                              <a:latin typeface="Cambria Math" panose="02040503050406030204" pitchFamily="18" charset="0"/>
                            </a:rPr>
                            <m:t>𝑗</m:t>
                          </m:r>
                        </m:sub>
                      </m:sSub>
                      <m:r>
                        <a:rPr sz="1600" i="1">
                          <a:solidFill>
                            <a:srgbClr val="000000"/>
                          </a:solidFill>
                          <a:latin typeface="Cambria Math" panose="02040503050406030204" pitchFamily="18" charset="0"/>
                        </a:rPr>
                        <m:t>𝛿</m:t>
                      </m:r>
                      <m:r>
                        <a:rPr sz="1600" i="1">
                          <a:solidFill>
                            <a:srgbClr val="000000"/>
                          </a:solidFill>
                          <a:latin typeface="Cambria Math" panose="02040503050406030204" pitchFamily="18" charset="0"/>
                        </a:rPr>
                        <m:t>(</m:t>
                      </m:r>
                      <m:r>
                        <a:rPr sz="1600" i="1">
                          <a:solidFill>
                            <a:srgbClr val="000000"/>
                          </a:solidFill>
                          <a:latin typeface="Cambria Math" panose="02040503050406030204" pitchFamily="18" charset="0"/>
                        </a:rPr>
                        <m:t>𝑥</m:t>
                      </m:r>
                      <m:r>
                        <a:rPr sz="1600" i="1">
                          <a:solidFill>
                            <a:srgbClr val="000000"/>
                          </a:solidFill>
                          <a:latin typeface="Cambria Math" panose="02040503050406030204" pitchFamily="18" charset="0"/>
                        </a:rPr>
                        <m:t>−</m:t>
                      </m:r>
                      <m:sSubSup>
                        <m:sSubSupPr>
                          <m:ctrlPr>
                            <a:rPr sz="1600" i="1">
                              <a:solidFill>
                                <a:srgbClr val="000000"/>
                              </a:solidFill>
                              <a:latin typeface="Cambria Math" panose="02040503050406030204" pitchFamily="18" charset="0"/>
                            </a:rPr>
                          </m:ctrlPr>
                        </m:sSubSupPr>
                        <m:e>
                          <m:r>
                            <a:rPr sz="1600" i="1">
                              <a:solidFill>
                                <a:srgbClr val="000000"/>
                              </a:solidFill>
                              <a:latin typeface="Cambria Math" panose="02040503050406030204" pitchFamily="18" charset="0"/>
                            </a:rPr>
                            <m:t>𝑥</m:t>
                          </m:r>
                        </m:e>
                        <m:sub>
                          <m:r>
                            <a:rPr sz="1600" i="1">
                              <a:solidFill>
                                <a:srgbClr val="000000"/>
                              </a:solidFill>
                              <a:latin typeface="Cambria Math" panose="02040503050406030204" pitchFamily="18" charset="0"/>
                            </a:rPr>
                            <m:t>𝑗</m:t>
                          </m:r>
                        </m:sub>
                        <m:sup>
                          <m:r>
                            <a:rPr sz="1600" i="1">
                              <a:solidFill>
                                <a:srgbClr val="000000"/>
                              </a:solidFill>
                              <a:latin typeface="Cambria Math" panose="02040503050406030204" pitchFamily="18" charset="0"/>
                            </a:rPr>
                            <m:t>𝑔</m:t>
                          </m:r>
                        </m:sup>
                      </m:sSubSup>
                      <m:r>
                        <a:rPr sz="1600" i="1">
                          <a:solidFill>
                            <a:srgbClr val="000000"/>
                          </a:solidFill>
                          <a:latin typeface="Cambria Math" panose="02040503050406030204" pitchFamily="18" charset="0"/>
                        </a:rPr>
                        <m:t>)</m:t>
                      </m:r>
                    </m:oMath>
                  </m:oMathPara>
                </a14:m>
                <a:endParaRPr sz="1600"/>
              </a:p>
            </p:txBody>
          </p:sp>
        </mc:Choice>
        <mc:Fallback xmlns="">
          <p:sp>
            <p:nvSpPr>
              <p:cNvPr id="510" name="Equation"/>
              <p:cNvSpPr txBox="1">
                <a:spLocks noRot="1" noChangeAspect="1" noMove="1" noResize="1" noEditPoints="1" noAdjustHandles="1" noChangeArrowheads="1" noChangeShapeType="1" noTextEdit="1"/>
              </p:cNvSpPr>
              <p:nvPr/>
            </p:nvSpPr>
            <p:spPr>
              <a:xfrm>
                <a:off x="8986966" y="3365443"/>
                <a:ext cx="1746434" cy="614558"/>
              </a:xfrm>
              <a:prstGeom prst="rect">
                <a:avLst/>
              </a:prstGeom>
              <a:blipFill>
                <a:blip r:embed="rId13"/>
                <a:stretch>
                  <a:fillRect l="-4317" r="-20863"/>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11" name="Exact for any  . Requires just one sort and a vector dot product. Exact derivatives available,   ."/>
              <p:cNvSpPr txBox="1"/>
              <p:nvPr/>
            </p:nvSpPr>
            <p:spPr>
              <a:xfrm>
                <a:off x="323266" y="5241336"/>
                <a:ext cx="10906276" cy="718728"/>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lIns="50800" tIns="50800" rIns="50800" bIns="50800" anchor="ctr">
                <a:spAutoFit/>
              </a:bodyPr>
              <a:lstStyle/>
              <a:p>
                <a:pPr marR="457200" defTabSz="647700">
                  <a:defRPr sz="1800">
                    <a:solidFill>
                      <a:schemeClr val="accent5"/>
                    </a:solidFill>
                  </a:defRPr>
                </a:pPr>
                <a:r>
                  <a:t>Exact for any </a:t>
                </a:r>
                <a14:m>
                  <m:oMath xmlns:m="http://schemas.openxmlformats.org/officeDocument/2006/math">
                    <m:r>
                      <a:rPr sz="2000" i="1">
                        <a:solidFill>
                          <a:srgbClr val="C82505"/>
                        </a:solidFill>
                        <a:latin typeface="Cambria Math" panose="02040503050406030204" pitchFamily="18" charset="0"/>
                      </a:rPr>
                      <m:t>𝑝</m:t>
                    </m:r>
                  </m:oMath>
                </a14:m>
                <a:r>
                  <a:t>. Requires just one sort and a vector dot product. Exact derivatives available, </a:t>
                </a:r>
                <a14:m>
                  <m:oMath xmlns:m="http://schemas.openxmlformats.org/officeDocument/2006/math">
                    <m:r>
                      <a:rPr sz="2200" i="1">
                        <a:solidFill>
                          <a:srgbClr val="C82505"/>
                        </a:solidFill>
                        <a:latin typeface="Cambria Math" panose="02040503050406030204" pitchFamily="18" charset="0"/>
                      </a:rPr>
                      <m:t>𝜕</m:t>
                    </m:r>
                    <m:sSub>
                      <m:sSubPr>
                        <m:ctrlPr>
                          <a:rPr sz="2200" i="1">
                            <a:solidFill>
                              <a:srgbClr val="C82505"/>
                            </a:solidFill>
                            <a:latin typeface="Cambria Math" panose="02040503050406030204" pitchFamily="18" charset="0"/>
                          </a:rPr>
                        </m:ctrlPr>
                      </m:sSubPr>
                      <m:e>
                        <m:r>
                          <a:rPr sz="2200" i="1">
                            <a:solidFill>
                              <a:srgbClr val="C82505"/>
                            </a:solidFill>
                            <a:latin typeface="Cambria Math" panose="02040503050406030204" pitchFamily="18" charset="0"/>
                          </a:rPr>
                          <m:t>𝑊</m:t>
                        </m:r>
                      </m:e>
                      <m:sub>
                        <m:r>
                          <a:rPr sz="2200" i="1">
                            <a:solidFill>
                              <a:srgbClr val="C82505"/>
                            </a:solidFill>
                            <a:latin typeface="Cambria Math" panose="02040503050406030204" pitchFamily="18" charset="0"/>
                          </a:rPr>
                          <m:t>𝑝</m:t>
                        </m:r>
                      </m:sub>
                    </m:sSub>
                    <m:r>
                      <a:rPr sz="2200" i="1">
                        <a:solidFill>
                          <a:srgbClr val="C82505"/>
                        </a:solidFill>
                        <a:latin typeface="Cambria Math" panose="02040503050406030204" pitchFamily="18" charset="0"/>
                      </a:rPr>
                      <m:t>/</m:t>
                    </m:r>
                    <m:r>
                      <a:rPr sz="2200" i="1">
                        <a:solidFill>
                          <a:srgbClr val="C82505"/>
                        </a:solidFill>
                        <a:latin typeface="Cambria Math" panose="02040503050406030204" pitchFamily="18" charset="0"/>
                      </a:rPr>
                      <m:t>𝜕</m:t>
                    </m:r>
                    <m:sSub>
                      <m:sSubPr>
                        <m:ctrlPr>
                          <a:rPr sz="2200" i="1">
                            <a:solidFill>
                              <a:srgbClr val="C82505"/>
                            </a:solidFill>
                            <a:latin typeface="Cambria Math" panose="02040503050406030204" pitchFamily="18" charset="0"/>
                          </a:rPr>
                        </m:ctrlPr>
                      </m:sSubPr>
                      <m:e>
                        <m:r>
                          <a:rPr sz="2200" i="1">
                            <a:solidFill>
                              <a:srgbClr val="C82505"/>
                            </a:solidFill>
                            <a:latin typeface="Cambria Math" panose="02040503050406030204" pitchFamily="18" charset="0"/>
                          </a:rPr>
                          <m:t>𝑓</m:t>
                        </m:r>
                      </m:e>
                      <m:sub>
                        <m:r>
                          <a:rPr sz="2200" i="1">
                            <a:solidFill>
                              <a:srgbClr val="C82505"/>
                            </a:solidFill>
                            <a:latin typeface="Cambria Math" panose="02040503050406030204" pitchFamily="18" charset="0"/>
                          </a:rPr>
                          <m:t>𝑖</m:t>
                        </m:r>
                      </m:sub>
                    </m:sSub>
                  </m:oMath>
                </a14:m>
                <a:r>
                  <a:t> .</a:t>
                </a:r>
                <a:endParaRPr>
                  <a:solidFill>
                    <a:srgbClr val="C82506"/>
                  </a:solidFill>
                </a:endParaRPr>
              </a:p>
            </p:txBody>
          </p:sp>
        </mc:Choice>
        <mc:Fallback xmlns="">
          <p:sp>
            <p:nvSpPr>
              <p:cNvPr id="511" name="Exact for any  . Requires just one sort and a vector dot product. Exact derivatives available,   ."/>
              <p:cNvSpPr txBox="1">
                <a:spLocks noRot="1" noChangeAspect="1" noMove="1" noResize="1" noEditPoints="1" noAdjustHandles="1" noChangeArrowheads="1" noChangeShapeType="1" noTextEdit="1"/>
              </p:cNvSpPr>
              <p:nvPr/>
            </p:nvSpPr>
            <p:spPr>
              <a:xfrm>
                <a:off x="323266" y="5241336"/>
                <a:ext cx="10906276" cy="718728"/>
              </a:xfrm>
              <a:prstGeom prst="rect">
                <a:avLst/>
              </a:prstGeom>
              <a:blipFill>
                <a:blip r:embed="rId14"/>
                <a:stretch>
                  <a:fillRect t="-1724" b="-10345"/>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512" name="Rectangle"/>
          <p:cNvSpPr/>
          <p:nvPr/>
        </p:nvSpPr>
        <p:spPr>
          <a:xfrm>
            <a:off x="3551137" y="3706661"/>
            <a:ext cx="3585306" cy="762332"/>
          </a:xfrm>
          <a:prstGeom prst="rect">
            <a:avLst/>
          </a:prstGeom>
          <a:ln w="25400">
            <a:solidFill>
              <a:schemeClr val="accent5"/>
            </a:solidFill>
            <a:miter lim="400000"/>
          </a:ln>
        </p:spPr>
        <p:txBody>
          <a:bodyPr lIns="50800" tIns="50800" rIns="50800" bIns="50800" anchor="ctr"/>
          <a:lstStyle/>
          <a:p>
            <a:pPr>
              <a:defRPr sz="2400"/>
            </a:pPr>
            <a:endParaRPr/>
          </a:p>
        </p:txBody>
      </p:sp>
      <p:sp>
        <p:nvSpPr>
          <p:cNvPr id="513" name="Analytical solution for 1D continuous case in terms of inverse CDFs (Villani, 2003)"/>
          <p:cNvSpPr txBox="1"/>
          <p:nvPr/>
        </p:nvSpPr>
        <p:spPr>
          <a:xfrm>
            <a:off x="282177" y="1546826"/>
            <a:ext cx="8397851"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800"/>
            </a:lvl1pPr>
          </a:lstStyle>
          <a:p>
            <a:r>
              <a:t>Analytical solution for 1D continuous case in terms of inverse CDFs (Villani, 2003)</a:t>
            </a:r>
          </a:p>
        </p:txBody>
      </p:sp>
      <mc:AlternateContent xmlns:mc="http://schemas.openxmlformats.org/markup-compatibility/2006" xmlns:a14="http://schemas.microsoft.com/office/drawing/2010/main">
        <mc:Choice Requires="a14">
          <p:sp>
            <p:nvSpPr>
              <p:cNvPr id="514" name="Equation"/>
              <p:cNvSpPr txBox="1"/>
              <p:nvPr/>
            </p:nvSpPr>
            <p:spPr>
              <a:xfrm>
                <a:off x="3148715" y="2140401"/>
                <a:ext cx="3970430" cy="882249"/>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sSub>
                        <m:sSubPr>
                          <m:ctrlPr>
                            <a:rPr sz="2600" i="1">
                              <a:solidFill>
                                <a:srgbClr val="000000"/>
                              </a:solidFill>
                              <a:latin typeface="Cambria Math" panose="02040503050406030204" pitchFamily="18" charset="0"/>
                            </a:rPr>
                          </m:ctrlPr>
                        </m:sSubPr>
                        <m:e>
                          <m:r>
                            <a:rPr sz="2600" i="1">
                              <a:solidFill>
                                <a:srgbClr val="000000"/>
                              </a:solidFill>
                              <a:latin typeface="Cambria Math" panose="02040503050406030204" pitchFamily="18" charset="0"/>
                            </a:rPr>
                            <m:t>𝑊</m:t>
                          </m:r>
                        </m:e>
                        <m:sub>
                          <m:r>
                            <a:rPr sz="2600" i="1">
                              <a:solidFill>
                                <a:srgbClr val="000000"/>
                              </a:solidFill>
                              <a:latin typeface="Cambria Math" panose="02040503050406030204" pitchFamily="18" charset="0"/>
                            </a:rPr>
                            <m:t>𝑝</m:t>
                          </m:r>
                        </m:sub>
                      </m:sSub>
                      <m:r>
                        <a:rPr sz="2600" i="1">
                          <a:solidFill>
                            <a:srgbClr val="000000"/>
                          </a:solidFill>
                          <a:latin typeface="Cambria Math" panose="02040503050406030204" pitchFamily="18" charset="0"/>
                        </a:rPr>
                        <m:t>(</m:t>
                      </m:r>
                      <m:r>
                        <a:rPr sz="2600" i="1">
                          <a:solidFill>
                            <a:srgbClr val="000000"/>
                          </a:solidFill>
                          <a:latin typeface="Cambria Math" panose="02040503050406030204" pitchFamily="18" charset="0"/>
                        </a:rPr>
                        <m:t>𝑓</m:t>
                      </m:r>
                      <m:r>
                        <a:rPr sz="2600" i="1">
                          <a:solidFill>
                            <a:srgbClr val="000000"/>
                          </a:solidFill>
                          <a:latin typeface="Cambria Math" panose="02040503050406030204" pitchFamily="18" charset="0"/>
                        </a:rPr>
                        <m:t>,</m:t>
                      </m:r>
                      <m:r>
                        <a:rPr sz="2600" i="1">
                          <a:solidFill>
                            <a:srgbClr val="000000"/>
                          </a:solidFill>
                          <a:latin typeface="Cambria Math" panose="02040503050406030204" pitchFamily="18" charset="0"/>
                        </a:rPr>
                        <m:t>𝑔</m:t>
                      </m:r>
                      <m:r>
                        <a:rPr sz="2600" i="1">
                          <a:solidFill>
                            <a:srgbClr val="000000"/>
                          </a:solidFill>
                          <a:latin typeface="Cambria Math" panose="02040503050406030204" pitchFamily="18" charset="0"/>
                        </a:rPr>
                        <m:t>)=</m:t>
                      </m:r>
                      <m:sSubSup>
                        <m:sSubSupPr>
                          <m:ctrlPr>
                            <a:rPr sz="2600" i="1">
                              <a:solidFill>
                                <a:srgbClr val="000000"/>
                              </a:solidFill>
                              <a:latin typeface="Cambria Math" panose="02040503050406030204" pitchFamily="18" charset="0"/>
                            </a:rPr>
                          </m:ctrlPr>
                        </m:sSubSupPr>
                        <m:e>
                          <m:r>
                            <a:rPr sz="2600" i="1">
                              <a:solidFill>
                                <a:srgbClr val="000000"/>
                              </a:solidFill>
                              <a:latin typeface="Cambria Math" panose="02040503050406030204" pitchFamily="18" charset="0"/>
                            </a:rPr>
                            <m:t>∫</m:t>
                          </m:r>
                        </m:e>
                        <m:sub>
                          <m:r>
                            <a:rPr sz="2600" i="1">
                              <a:solidFill>
                                <a:srgbClr val="000000"/>
                              </a:solidFill>
                              <a:latin typeface="Cambria Math" panose="02040503050406030204" pitchFamily="18" charset="0"/>
                            </a:rPr>
                            <m:t>0</m:t>
                          </m:r>
                        </m:sub>
                        <m:sup>
                          <m:r>
                            <a:rPr sz="2600" i="1">
                              <a:solidFill>
                                <a:srgbClr val="000000"/>
                              </a:solidFill>
                              <a:latin typeface="Cambria Math" panose="02040503050406030204" pitchFamily="18" charset="0"/>
                            </a:rPr>
                            <m:t>1</m:t>
                          </m:r>
                        </m:sup>
                      </m:sSubSup>
                      <m:r>
                        <a:rPr sz="2600" i="1">
                          <a:solidFill>
                            <a:srgbClr val="000000"/>
                          </a:solidFill>
                          <a:latin typeface="Cambria Math" panose="02040503050406030204" pitchFamily="18" charset="0"/>
                        </a:rPr>
                        <m:t>|</m:t>
                      </m:r>
                      <m:sSup>
                        <m:sSupPr>
                          <m:ctrlPr>
                            <a:rPr sz="2600" i="1">
                              <a:solidFill>
                                <a:srgbClr val="000000"/>
                              </a:solidFill>
                              <a:latin typeface="Cambria Math" panose="02040503050406030204" pitchFamily="18" charset="0"/>
                            </a:rPr>
                          </m:ctrlPr>
                        </m:sSupPr>
                        <m:e>
                          <m:r>
                            <a:rPr sz="2600" i="1">
                              <a:solidFill>
                                <a:srgbClr val="000000"/>
                              </a:solidFill>
                              <a:latin typeface="Cambria Math" panose="02040503050406030204" pitchFamily="18" charset="0"/>
                            </a:rPr>
                            <m:t>𝐹</m:t>
                          </m:r>
                        </m:e>
                        <m:sup>
                          <m:r>
                            <a:rPr sz="2600" i="1">
                              <a:solidFill>
                                <a:srgbClr val="000000"/>
                              </a:solidFill>
                              <a:latin typeface="Cambria Math" panose="02040503050406030204" pitchFamily="18" charset="0"/>
                            </a:rPr>
                            <m:t>−1</m:t>
                          </m:r>
                        </m:sup>
                      </m:sSup>
                      <m:r>
                        <a:rPr sz="2600" i="1">
                          <a:solidFill>
                            <a:srgbClr val="000000"/>
                          </a:solidFill>
                          <a:latin typeface="Cambria Math" panose="02040503050406030204" pitchFamily="18" charset="0"/>
                        </a:rPr>
                        <m:t>−</m:t>
                      </m:r>
                      <m:sSup>
                        <m:sSupPr>
                          <m:ctrlPr>
                            <a:rPr sz="2600" i="1">
                              <a:solidFill>
                                <a:srgbClr val="000000"/>
                              </a:solidFill>
                              <a:latin typeface="Cambria Math" panose="02040503050406030204" pitchFamily="18" charset="0"/>
                            </a:rPr>
                          </m:ctrlPr>
                        </m:sSupPr>
                        <m:e>
                          <m:r>
                            <a:rPr sz="2600" i="1">
                              <a:solidFill>
                                <a:srgbClr val="000000"/>
                              </a:solidFill>
                              <a:latin typeface="Cambria Math" panose="02040503050406030204" pitchFamily="18" charset="0"/>
                            </a:rPr>
                            <m:t>𝐺</m:t>
                          </m:r>
                        </m:e>
                        <m:sup>
                          <m:r>
                            <a:rPr sz="2600" i="1">
                              <a:solidFill>
                                <a:srgbClr val="000000"/>
                              </a:solidFill>
                              <a:latin typeface="Cambria Math" panose="02040503050406030204" pitchFamily="18" charset="0"/>
                            </a:rPr>
                            <m:t>−1</m:t>
                          </m:r>
                        </m:sup>
                      </m:sSup>
                      <m:sSup>
                        <m:sSupPr>
                          <m:ctrlPr>
                            <a:rPr sz="2600" i="1">
                              <a:solidFill>
                                <a:srgbClr val="000000"/>
                              </a:solidFill>
                              <a:latin typeface="Cambria Math" panose="02040503050406030204" pitchFamily="18" charset="0"/>
                            </a:rPr>
                          </m:ctrlPr>
                        </m:sSupPr>
                        <m:e>
                          <m:r>
                            <a:rPr sz="2600" i="1">
                              <a:solidFill>
                                <a:srgbClr val="000000"/>
                              </a:solidFill>
                              <a:latin typeface="Cambria Math" panose="02040503050406030204" pitchFamily="18" charset="0"/>
                            </a:rPr>
                            <m:t>|</m:t>
                          </m:r>
                        </m:e>
                        <m:sup>
                          <m:r>
                            <a:rPr sz="2600" i="1">
                              <a:solidFill>
                                <a:srgbClr val="000000"/>
                              </a:solidFill>
                              <a:latin typeface="Cambria Math" panose="02040503050406030204" pitchFamily="18" charset="0"/>
                            </a:rPr>
                            <m:t>𝑝</m:t>
                          </m:r>
                        </m:sup>
                      </m:sSup>
                      <m:r>
                        <a:rPr sz="2600" i="1">
                          <a:solidFill>
                            <a:srgbClr val="000000"/>
                          </a:solidFill>
                          <a:latin typeface="Cambria Math" panose="02040503050406030204" pitchFamily="18" charset="0"/>
                        </a:rPr>
                        <m:t>𝑑𝑦</m:t>
                      </m:r>
                    </m:oMath>
                  </m:oMathPara>
                </a14:m>
                <a:endParaRPr sz="2600"/>
              </a:p>
            </p:txBody>
          </p:sp>
        </mc:Choice>
        <mc:Fallback xmlns="">
          <p:sp>
            <p:nvSpPr>
              <p:cNvPr id="514" name="Equation"/>
              <p:cNvSpPr txBox="1">
                <a:spLocks noRot="1" noChangeAspect="1" noMove="1" noResize="1" noEditPoints="1" noAdjustHandles="1" noChangeArrowheads="1" noChangeShapeType="1" noTextEdit="1"/>
              </p:cNvSpPr>
              <p:nvPr/>
            </p:nvSpPr>
            <p:spPr>
              <a:xfrm>
                <a:off x="3148715" y="2140401"/>
                <a:ext cx="3970430" cy="882249"/>
              </a:xfrm>
              <a:prstGeom prst="rect">
                <a:avLst/>
              </a:prstGeom>
              <a:blipFill>
                <a:blip r:embed="rId15"/>
                <a:stretch>
                  <a:fillRect l="-2875" r="-12141"/>
                </a:stretch>
              </a:blipFill>
              <a:ln w="12700">
                <a:miter lim="400000"/>
              </a:ln>
            </p:spPr>
            <p:txBody>
              <a:bodyPr/>
              <a:lstStyle/>
              <a:p>
                <a:r>
                  <a:rPr lang="en-US">
                    <a:noFill/>
                  </a:rPr>
                  <a:t> </a:t>
                </a:r>
              </a:p>
            </p:txBody>
          </p:sp>
        </mc:Fallback>
      </mc:AlternateContent>
      <p:sp>
        <p:nvSpPr>
          <p:cNvPr id="515" name="Line"/>
          <p:cNvSpPr/>
          <p:nvPr/>
        </p:nvSpPr>
        <p:spPr>
          <a:xfrm>
            <a:off x="9627257" y="4546534"/>
            <a:ext cx="465852" cy="1"/>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516" name="Line"/>
          <p:cNvSpPr/>
          <p:nvPr/>
        </p:nvSpPr>
        <p:spPr>
          <a:xfrm flipV="1">
            <a:off x="9616745" y="4084083"/>
            <a:ext cx="1" cy="465852"/>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517" name="Our 1D discrete solution"/>
          <p:cNvSpPr txBox="1"/>
          <p:nvPr/>
        </p:nvSpPr>
        <p:spPr>
          <a:xfrm>
            <a:off x="355322" y="3303849"/>
            <a:ext cx="2651075"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800"/>
            </a:lvl1pPr>
          </a:lstStyle>
          <a:p>
            <a:r>
              <a:t>Our 1D discrete solution </a:t>
            </a:r>
          </a:p>
        </p:txBody>
      </p:sp>
      <mc:AlternateContent xmlns:mc="http://schemas.openxmlformats.org/markup-compatibility/2006" xmlns:a14="http://schemas.microsoft.com/office/drawing/2010/main">
        <mc:Choice Requires="a14">
          <p:sp>
            <p:nvSpPr>
              <p:cNvPr id="518" name="where   depends only on point mass locations and   depends only on point mass weights."/>
              <p:cNvSpPr txBox="1"/>
              <p:nvPr/>
            </p:nvSpPr>
            <p:spPr>
              <a:xfrm>
                <a:off x="624211" y="4656146"/>
                <a:ext cx="10894179" cy="451181"/>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defRPr sz="1800"/>
                </a:pPr>
                <a:r>
                  <a:rPr dirty="0"/>
                  <a:t>where </a:t>
                </a:r>
                <a14:m>
                  <m:oMath xmlns:m="http://schemas.openxmlformats.org/officeDocument/2006/math">
                    <m:r>
                      <a:rPr sz="2200" i="1">
                        <a:solidFill>
                          <a:srgbClr val="000000"/>
                        </a:solidFill>
                        <a:latin typeface="Cambria Math" panose="02040503050406030204" pitchFamily="18" charset="0"/>
                      </a:rPr>
                      <m:t>𝐳</m:t>
                    </m:r>
                    <m:r>
                      <a:rPr sz="2200" i="1">
                        <a:solidFill>
                          <a:srgbClr val="000000"/>
                        </a:solidFill>
                        <a:latin typeface="Cambria Math" panose="02040503050406030204" pitchFamily="18" charset="0"/>
                      </a:rPr>
                      <m:t>(</m:t>
                    </m:r>
                    <m:sSup>
                      <m:sSupPr>
                        <m:ctrlPr>
                          <a:rPr sz="2200" i="1">
                            <a:solidFill>
                              <a:srgbClr val="000000"/>
                            </a:solidFill>
                            <a:latin typeface="Cambria Math" panose="02040503050406030204" pitchFamily="18" charset="0"/>
                          </a:rPr>
                        </m:ctrlPr>
                      </m:sSupPr>
                      <m:e>
                        <m:r>
                          <a:rPr sz="2200" i="1">
                            <a:solidFill>
                              <a:srgbClr val="000000"/>
                            </a:solidFill>
                            <a:latin typeface="Cambria Math" panose="02040503050406030204" pitchFamily="18" charset="0"/>
                          </a:rPr>
                          <m:t>𝑥</m:t>
                        </m:r>
                      </m:e>
                      <m:sup>
                        <m:r>
                          <a:rPr sz="2200" i="1">
                            <a:solidFill>
                              <a:srgbClr val="000000"/>
                            </a:solidFill>
                            <a:latin typeface="Cambria Math" panose="02040503050406030204" pitchFamily="18" charset="0"/>
                          </a:rPr>
                          <m:t>𝑓</m:t>
                        </m:r>
                      </m:sup>
                    </m:sSup>
                    <m:r>
                      <a:rPr sz="2200" i="1">
                        <a:solidFill>
                          <a:srgbClr val="000000"/>
                        </a:solidFill>
                        <a:latin typeface="Cambria Math" panose="02040503050406030204" pitchFamily="18" charset="0"/>
                      </a:rPr>
                      <m:t>,</m:t>
                    </m:r>
                    <m:sSup>
                      <m:sSupPr>
                        <m:ctrlPr>
                          <a:rPr sz="2200" i="1">
                            <a:solidFill>
                              <a:srgbClr val="000000"/>
                            </a:solidFill>
                            <a:latin typeface="Cambria Math" panose="02040503050406030204" pitchFamily="18" charset="0"/>
                          </a:rPr>
                        </m:ctrlPr>
                      </m:sSupPr>
                      <m:e>
                        <m:r>
                          <a:rPr sz="2200" i="1">
                            <a:solidFill>
                              <a:srgbClr val="000000"/>
                            </a:solidFill>
                            <a:latin typeface="Cambria Math" panose="02040503050406030204" pitchFamily="18" charset="0"/>
                          </a:rPr>
                          <m:t>𝑥</m:t>
                        </m:r>
                      </m:e>
                      <m:sup>
                        <m:r>
                          <a:rPr sz="2200" i="1">
                            <a:solidFill>
                              <a:srgbClr val="000000"/>
                            </a:solidFill>
                            <a:latin typeface="Cambria Math" panose="02040503050406030204" pitchFamily="18" charset="0"/>
                          </a:rPr>
                          <m:t>𝑔</m:t>
                        </m:r>
                      </m:sup>
                    </m:sSup>
                    <m:r>
                      <a:rPr sz="2200" i="1">
                        <a:solidFill>
                          <a:srgbClr val="000000"/>
                        </a:solidFill>
                        <a:latin typeface="Cambria Math" panose="02040503050406030204" pitchFamily="18" charset="0"/>
                      </a:rPr>
                      <m:t>)</m:t>
                    </m:r>
                  </m:oMath>
                </a14:m>
                <a:r>
                  <a:rPr dirty="0"/>
                  <a:t> depends only on point mass locations and </a:t>
                </a:r>
                <a14:m>
                  <m:oMath xmlns:m="http://schemas.openxmlformats.org/officeDocument/2006/math">
                    <m:r>
                      <a:rPr sz="2200" i="1">
                        <a:solidFill>
                          <a:srgbClr val="000000"/>
                        </a:solidFill>
                        <a:latin typeface="Cambria Math" panose="02040503050406030204" pitchFamily="18" charset="0"/>
                      </a:rPr>
                      <m:t>𝐲</m:t>
                    </m:r>
                    <m:r>
                      <a:rPr sz="2200" i="1">
                        <a:solidFill>
                          <a:srgbClr val="000000"/>
                        </a:solidFill>
                        <a:latin typeface="Cambria Math" panose="02040503050406030204" pitchFamily="18" charset="0"/>
                      </a:rPr>
                      <m:t>(</m:t>
                    </m:r>
                    <m:sSub>
                      <m:sSubPr>
                        <m:ctrlPr>
                          <a:rPr sz="2200" i="1">
                            <a:solidFill>
                              <a:srgbClr val="000000"/>
                            </a:solidFill>
                            <a:latin typeface="Cambria Math" panose="02040503050406030204" pitchFamily="18" charset="0"/>
                          </a:rPr>
                        </m:ctrlPr>
                      </m:sSubPr>
                      <m:e>
                        <m:r>
                          <a:rPr sz="2200" i="1">
                            <a:solidFill>
                              <a:srgbClr val="000000"/>
                            </a:solidFill>
                            <a:latin typeface="Cambria Math" panose="02040503050406030204" pitchFamily="18" charset="0"/>
                          </a:rPr>
                          <m:t>𝑓</m:t>
                        </m:r>
                      </m:e>
                      <m:sub>
                        <m:r>
                          <a:rPr sz="2200" i="1">
                            <a:solidFill>
                              <a:srgbClr val="000000"/>
                            </a:solidFill>
                            <a:latin typeface="Cambria Math" panose="02040503050406030204" pitchFamily="18" charset="0"/>
                          </a:rPr>
                          <m:t>𝑖</m:t>
                        </m:r>
                      </m:sub>
                    </m:sSub>
                    <m:r>
                      <a:rPr sz="2200" i="1">
                        <a:solidFill>
                          <a:srgbClr val="000000"/>
                        </a:solidFill>
                        <a:latin typeface="Cambria Math" panose="02040503050406030204" pitchFamily="18" charset="0"/>
                      </a:rPr>
                      <m:t>,</m:t>
                    </m:r>
                    <m:sSub>
                      <m:sSubPr>
                        <m:ctrlPr>
                          <a:rPr sz="2200" i="1">
                            <a:solidFill>
                              <a:srgbClr val="000000"/>
                            </a:solidFill>
                            <a:latin typeface="Cambria Math" panose="02040503050406030204" pitchFamily="18" charset="0"/>
                          </a:rPr>
                        </m:ctrlPr>
                      </m:sSubPr>
                      <m:e>
                        <m:r>
                          <a:rPr sz="2200" i="1">
                            <a:solidFill>
                              <a:srgbClr val="000000"/>
                            </a:solidFill>
                            <a:latin typeface="Cambria Math" panose="02040503050406030204" pitchFamily="18" charset="0"/>
                          </a:rPr>
                          <m:t>𝑔</m:t>
                        </m:r>
                      </m:e>
                      <m:sub>
                        <m:r>
                          <a:rPr sz="2200" i="1">
                            <a:solidFill>
                              <a:srgbClr val="000000"/>
                            </a:solidFill>
                            <a:latin typeface="Cambria Math" panose="02040503050406030204" pitchFamily="18" charset="0"/>
                          </a:rPr>
                          <m:t>𝑗</m:t>
                        </m:r>
                      </m:sub>
                    </m:sSub>
                    <m:r>
                      <a:rPr sz="2200" i="1">
                        <a:solidFill>
                          <a:srgbClr val="000000"/>
                        </a:solidFill>
                        <a:latin typeface="Cambria Math" panose="02040503050406030204" pitchFamily="18" charset="0"/>
                      </a:rPr>
                      <m:t>)</m:t>
                    </m:r>
                  </m:oMath>
                </a14:m>
                <a:r>
                  <a:rPr dirty="0"/>
                  <a:t> depends only on point mass weights. </a:t>
                </a:r>
              </a:p>
            </p:txBody>
          </p:sp>
        </mc:Choice>
        <mc:Fallback xmlns="">
          <p:sp>
            <p:nvSpPr>
              <p:cNvPr id="518" name="where   depends only on point mass locations and   depends only on point mass weights."/>
              <p:cNvSpPr txBox="1">
                <a:spLocks noRot="1" noChangeAspect="1" noMove="1" noResize="1" noEditPoints="1" noAdjustHandles="1" noChangeArrowheads="1" noChangeShapeType="1" noTextEdit="1"/>
              </p:cNvSpPr>
              <p:nvPr/>
            </p:nvSpPr>
            <p:spPr>
              <a:xfrm>
                <a:off x="624211" y="4656146"/>
                <a:ext cx="10894179" cy="451181"/>
              </a:xfrm>
              <a:prstGeom prst="rect">
                <a:avLst/>
              </a:prstGeom>
              <a:blipFill>
                <a:blip r:embed="rId16"/>
                <a:stretch>
                  <a:fillRect l="-4540" r="-466" b="-13514"/>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519" name="Point mass representation"/>
          <p:cNvSpPr txBox="1"/>
          <p:nvPr/>
        </p:nvSpPr>
        <p:spPr>
          <a:xfrm>
            <a:off x="9886168" y="1557929"/>
            <a:ext cx="2320100"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500"/>
            </a:lvl1pPr>
          </a:lstStyle>
          <a:p>
            <a:r>
              <a:t>Point mass representation</a:t>
            </a:r>
          </a:p>
        </p:txBody>
      </p:sp>
      <p:sp>
        <p:nvSpPr>
          <p:cNvPr id="520" name="Slide Number"/>
          <p:cNvSpPr txBox="1">
            <a:spLocks noGrp="1"/>
          </p:cNvSpPr>
          <p:nvPr>
            <p:ph type="sldNum" sz="quarter" idx="2"/>
          </p:nvPr>
        </p:nvSpPr>
        <p:spPr>
          <a:xfrm>
            <a:off x="12147160" y="9127671"/>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12</a:t>
            </a:fld>
            <a:endParaRP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 name="Optimisation challenges with squared waveform misfits"/>
          <p:cNvSpPr txBox="1"/>
          <p:nvPr/>
        </p:nvSpPr>
        <p:spPr>
          <a:xfrm>
            <a:off x="957605" y="741340"/>
            <a:ext cx="11343590" cy="647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stStyle>
          <a:p>
            <a:r>
              <a:t>Optimisation challenges with squared waveform misfits</a:t>
            </a:r>
          </a:p>
        </p:txBody>
      </p:sp>
      <p:pic>
        <p:nvPicPr>
          <p:cNvPr id="543" name="vel_layer3_anim4_200f.mp4" descr="vel_layer3_anim4_200f.mp4"/>
          <p:cNvPicPr>
            <a:picLocks/>
          </p:cNvPicPr>
          <p:nvPr>
            <a:videoFile r:link="rId2"/>
            <p:extLst>
              <p:ext uri="{DAA4B4D4-6D71-4841-9C94-3DE7FCFB9230}">
                <p14:media xmlns:p14="http://schemas.microsoft.com/office/powerpoint/2010/main" r:embed="rId1"/>
              </p:ext>
            </p:extLst>
          </p:nvPr>
        </p:nvPicPr>
        <p:blipFill>
          <a:blip r:embed="rId7"/>
          <a:stretch>
            <a:fillRect/>
          </a:stretch>
        </p:blipFill>
        <p:spPr>
          <a:xfrm>
            <a:off x="1022016" y="2209310"/>
            <a:ext cx="4787876" cy="3191918"/>
          </a:xfrm>
          <a:prstGeom prst="rect">
            <a:avLst/>
          </a:prstGeom>
          <a:ln w="12700">
            <a:miter lim="400000"/>
          </a:ln>
        </p:spPr>
      </p:pic>
      <p:pic>
        <p:nvPicPr>
          <p:cNvPr id="544" name="depth_layer3_anim4.mp4" descr="depth_layer3_anim4.mp4"/>
          <p:cNvPicPr>
            <a:picLocks/>
          </p:cNvPicPr>
          <p:nvPr>
            <a:videoFile r:link="rId4"/>
            <p:extLst>
              <p:ext uri="{DAA4B4D4-6D71-4841-9C94-3DE7FCFB9230}">
                <p14:media xmlns:p14="http://schemas.microsoft.com/office/powerpoint/2010/main" r:embed="rId3"/>
              </p:ext>
            </p:extLst>
          </p:nvPr>
        </p:nvPicPr>
        <p:blipFill>
          <a:blip r:embed="rId8"/>
          <a:stretch>
            <a:fillRect/>
          </a:stretch>
        </p:blipFill>
        <p:spPr>
          <a:xfrm>
            <a:off x="1022015" y="5859546"/>
            <a:ext cx="4787877" cy="3191918"/>
          </a:xfrm>
          <a:prstGeom prst="rect">
            <a:avLst/>
          </a:prstGeom>
          <a:ln w="12700">
            <a:miter lim="400000"/>
          </a:ln>
        </p:spPr>
      </p:pic>
      <p:pic>
        <p:nvPicPr>
          <p:cNvPr id="545" name="3Dsurf_x40y10_v55_l270_35b_frompdf_str1.png" descr="3Dsurf_x40y10_v55_l270_35b_frompdf_str1.png"/>
          <p:cNvPicPr>
            <a:picLocks noChangeAspect="1"/>
          </p:cNvPicPr>
          <p:nvPr/>
        </p:nvPicPr>
        <p:blipFill>
          <a:blip r:embed="rId9"/>
          <a:stretch>
            <a:fillRect/>
          </a:stretch>
        </p:blipFill>
        <p:spPr>
          <a:xfrm>
            <a:off x="6664685" y="3797164"/>
            <a:ext cx="5325784" cy="4649162"/>
          </a:xfrm>
          <a:prstGeom prst="rect">
            <a:avLst/>
          </a:prstGeom>
          <a:ln w="12700">
            <a:miter lim="400000"/>
          </a:ln>
        </p:spPr>
      </p:pic>
      <p:sp>
        <p:nvSpPr>
          <p:cNvPr id="546" name="Inverse problems are either linear with simple misfit functions or nonlinear with potentially  multi-modal misfits - and sometimes both!"/>
          <p:cNvSpPr txBox="1"/>
          <p:nvPr/>
        </p:nvSpPr>
        <p:spPr>
          <a:xfrm>
            <a:off x="6686819" y="2524500"/>
            <a:ext cx="5676230" cy="11379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l" defTabSz="457200">
              <a:lnSpc>
                <a:spcPct val="120000"/>
              </a:lnSpc>
              <a:defRPr sz="2000"/>
            </a:pPr>
            <a:r>
              <a:t>Inverse problems are either linear with simple misfit functions or nonlinear with potentially </a:t>
            </a:r>
            <a:br/>
            <a:r>
              <a:t>multi-modal misfits - </a:t>
            </a:r>
            <a:r>
              <a:rPr>
                <a:latin typeface="Helvetica"/>
                <a:ea typeface="Helvetica"/>
                <a:cs typeface="Helvetica"/>
                <a:sym typeface="Helvetica"/>
              </a:rPr>
              <a:t>and sometimes both!</a:t>
            </a:r>
          </a:p>
        </p:txBody>
      </p:sp>
      <p:sp>
        <p:nvSpPr>
          <p:cNvPr id="547" name="Slide Number"/>
          <p:cNvSpPr txBox="1">
            <a:spLocks noGrp="1"/>
          </p:cNvSpPr>
          <p:nvPr>
            <p:ph type="sldNum" sz="quarter" idx="4294967295"/>
          </p:nvPr>
        </p:nvSpPr>
        <p:spPr>
          <a:xfrm>
            <a:off x="12382398" y="9251950"/>
            <a:ext cx="368504" cy="38100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13</a:t>
            </a:fld>
            <a:endParaRPr/>
          </a:p>
        </p:txBody>
      </p:sp>
      <p:sp>
        <p:nvSpPr>
          <p:cNvPr id="548" name="An animation of least squares data misfit vs model and waveform changes"/>
          <p:cNvSpPr txBox="1"/>
          <p:nvPr/>
        </p:nvSpPr>
        <p:spPr>
          <a:xfrm>
            <a:off x="312630" y="1692467"/>
            <a:ext cx="8555737" cy="406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lnSpc>
                <a:spcPts val="6100"/>
              </a:lnSpc>
              <a:defRPr sz="2000"/>
            </a:lvl1pPr>
          </a:lstStyle>
          <a:p>
            <a:r>
              <a:t>An animation of least squares data misfit vs model and waveform changes</a:t>
            </a:r>
          </a:p>
        </p:txBody>
      </p:sp>
      <p:sp>
        <p:nvSpPr>
          <p:cNvPr id="549" name="Linearisation will converge from any initial guess with velocity changes"/>
          <p:cNvSpPr txBox="1"/>
          <p:nvPr/>
        </p:nvSpPr>
        <p:spPr>
          <a:xfrm>
            <a:off x="536272" y="5287034"/>
            <a:ext cx="6439199"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lnSpc>
                <a:spcPts val="5600"/>
              </a:lnSpc>
              <a:defRPr sz="1600">
                <a:solidFill>
                  <a:schemeClr val="accent2"/>
                </a:solidFill>
                <a:latin typeface="Helvetica"/>
                <a:ea typeface="Helvetica"/>
                <a:cs typeface="Helvetica"/>
                <a:sym typeface="Helvetica"/>
              </a:defRPr>
            </a:lvl1pPr>
          </a:lstStyle>
          <a:p>
            <a:r>
              <a:t>Linearisation will converge from any initial guess with velocity changes</a:t>
            </a:r>
          </a:p>
        </p:txBody>
      </p:sp>
      <p:sp>
        <p:nvSpPr>
          <p:cNvPr id="550" name="Linearisation fails for interface changes unless we are very close to answer"/>
          <p:cNvSpPr txBox="1"/>
          <p:nvPr/>
        </p:nvSpPr>
        <p:spPr>
          <a:xfrm>
            <a:off x="327268" y="8855271"/>
            <a:ext cx="6968254" cy="6978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lnSpc>
                <a:spcPts val="5600"/>
              </a:lnSpc>
              <a:defRPr sz="1600">
                <a:solidFill>
                  <a:schemeClr val="accent5"/>
                </a:solidFill>
                <a:latin typeface="Helvetica"/>
                <a:ea typeface="Helvetica"/>
                <a:cs typeface="Helvetica"/>
                <a:sym typeface="Helvetica"/>
              </a:defRPr>
            </a:lvl1pPr>
          </a:lstStyle>
          <a:p>
            <a:r>
              <a:rPr dirty="0" err="1"/>
              <a:t>Linearisation</a:t>
            </a:r>
            <a:r>
              <a:rPr dirty="0"/>
              <a:t> fails for interface changes unless we are very close to answer</a:t>
            </a:r>
            <a:r>
              <a:rPr lang="en-AU" dirty="0"/>
              <a:t>.</a:t>
            </a:r>
            <a:endParaRPr dirty="0"/>
          </a:p>
        </p:txBody>
      </p:sp>
      <p:sp>
        <p:nvSpPr>
          <p:cNvPr id="551" name="Waveform  misfit"/>
          <p:cNvSpPr txBox="1"/>
          <p:nvPr/>
        </p:nvSpPr>
        <p:spPr>
          <a:xfrm>
            <a:off x="1312768" y="4014579"/>
            <a:ext cx="845419" cy="457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defTabSz="457200">
              <a:defRPr sz="1200">
                <a:latin typeface="Helvetica"/>
                <a:ea typeface="Helvetica"/>
                <a:cs typeface="Helvetica"/>
                <a:sym typeface="Helvetica"/>
              </a:defRPr>
            </a:pPr>
            <a:r>
              <a:t>Waveform </a:t>
            </a:r>
            <a:br/>
            <a:r>
              <a:t>misfit</a:t>
            </a:r>
          </a:p>
        </p:txBody>
      </p:sp>
      <p:sp>
        <p:nvSpPr>
          <p:cNvPr id="552" name="Waveform  misfit"/>
          <p:cNvSpPr txBox="1"/>
          <p:nvPr/>
        </p:nvSpPr>
        <p:spPr>
          <a:xfrm>
            <a:off x="1232023" y="7538200"/>
            <a:ext cx="845419" cy="457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defTabSz="457200">
              <a:defRPr sz="1200">
                <a:latin typeface="Helvetica"/>
                <a:ea typeface="Helvetica"/>
                <a:cs typeface="Helvetica"/>
                <a:sym typeface="Helvetica"/>
              </a:defRPr>
            </a:pPr>
            <a:r>
              <a:t>Waveform </a:t>
            </a:r>
            <a:br/>
            <a:r>
              <a:t>misfit</a:t>
            </a:r>
          </a:p>
        </p:txBody>
      </p:sp>
      <p:sp>
        <p:nvSpPr>
          <p:cNvPr id="553" name="Most nonlinear inversion problems are easy  if you start close enough to the minimum."/>
          <p:cNvSpPr txBox="1"/>
          <p:nvPr/>
        </p:nvSpPr>
        <p:spPr>
          <a:xfrm>
            <a:off x="7435517" y="8576769"/>
            <a:ext cx="4411464" cy="6258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defTabSz="457200">
              <a:defRPr sz="1700"/>
            </a:pPr>
            <a:r>
              <a:rPr lang="en-AU" dirty="0"/>
              <a:t>Most nonlinear inversion problems are easy </a:t>
            </a:r>
            <a:br>
              <a:rPr lang="en-AU" dirty="0"/>
            </a:br>
            <a:r>
              <a:rPr lang="en-AU" dirty="0"/>
              <a:t>if you start close enough to the minimum.</a:t>
            </a:r>
          </a:p>
        </p:txBody>
      </p:sp>
    </p:spTree>
  </p:cSld>
  <p:clrMapOvr>
    <a:masterClrMapping/>
  </p:clrMapOvr>
  <p:transition/>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543"/>
                                        </p:tgtEl>
                                      </p:cBhvr>
                                    </p:cmd>
                                  </p:childTnLst>
                                </p:cTn>
                              </p:par>
                              <p:par>
                                <p:cTn id="7" presetID="1" presetClass="mediacall" presetSubtype="0" fill="hold" nodeType="withEffect">
                                  <p:stCondLst>
                                    <p:cond delay="0"/>
                                  </p:stCondLst>
                                  <p:childTnLst>
                                    <p:cmd type="call" cmd="playFrom(0.0)">
                                      <p:cBhvr>
                                        <p:cTn id="8" dur="16000" fill="hold"/>
                                        <p:tgtEl>
                                          <p:spTgt spid="54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9" fill="hold" display="0">
                  <p:stCondLst>
                    <p:cond delay="indefinite"/>
                  </p:stCondLst>
                </p:cTn>
                <p:tgtEl>
                  <p:spTgt spid="543"/>
                </p:tgtEl>
              </p:cMediaNode>
            </p:video>
            <p:seq concurrent="1" prevAc="none" nextAc="seek">
              <p:cTn id="10" restart="whenNotActive" fill="hold" evtFilter="cancelBubble" nodeType="interactiveSeq">
                <p:stCondLst>
                  <p:cond evt="onClick" delay="0">
                    <p:tgtEl>
                      <p:spTgt spid="543"/>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43"/>
                                        </p:tgtEl>
                                      </p:cBhvr>
                                    </p:cmd>
                                  </p:childTnLst>
                                </p:cTn>
                              </p:par>
                            </p:childTnLst>
                          </p:cTn>
                        </p:par>
                      </p:childTnLst>
                    </p:cTn>
                  </p:par>
                </p:childTnLst>
              </p:cTn>
              <p:nextCondLst>
                <p:cond evt="onClick" delay="0">
                  <p:tgtEl>
                    <p:spTgt spid="543"/>
                  </p:tgtEl>
                </p:cond>
              </p:nextCondLst>
            </p:seq>
            <p:video>
              <p:cMediaNode vol="100000">
                <p:cTn id="15" fill="hold" display="0">
                  <p:stCondLst>
                    <p:cond delay="indefinite"/>
                  </p:stCondLst>
                </p:cTn>
                <p:tgtEl>
                  <p:spTgt spid="544"/>
                </p:tgtEl>
              </p:cMediaNode>
            </p:video>
            <p:seq concurrent="1" prevAc="none" nextAc="seek">
              <p:cTn id="16" restart="whenNotActive" fill="hold" evtFilter="cancelBubble" nodeType="interactiveSeq">
                <p:stCondLst>
                  <p:cond evt="onClick" delay="0">
                    <p:tgtEl>
                      <p:spTgt spid="54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44"/>
                                        </p:tgtEl>
                                      </p:cBhvr>
                                    </p:cmd>
                                  </p:childTnLst>
                                </p:cTn>
                              </p:par>
                            </p:childTnLst>
                          </p:cTn>
                        </p:par>
                      </p:childTnLst>
                    </p:cTn>
                  </p:par>
                </p:childTnLst>
              </p:cTn>
              <p:nextCondLst>
                <p:cond evt="onClick" delay="0">
                  <p:tgtEl>
                    <p:spTgt spid="54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Anim_rf_transport_11 steps.mp4" descr="Anim_rf_transport_11 steps.mp4">
            <a:extLst>
              <a:ext uri="{FF2B5EF4-FFF2-40B4-BE49-F238E27FC236}">
                <a16:creationId xmlns:a16="http://schemas.microsoft.com/office/drawing/2014/main" id="{FE8676D6-0615-584C-AC1F-C1B8C27B4E43}"/>
              </a:ext>
            </a:extLst>
          </p:cNvPr>
          <p:cNvPicPr>
            <a:picLocks/>
          </p:cNvPicPr>
          <p:nvPr>
            <a:videoFile r:link="rId2"/>
            <p:extLst>
              <p:ext uri="{DAA4B4D4-6D71-4841-9C94-3DE7FCFB9230}">
                <p14:media xmlns:p14="http://schemas.microsoft.com/office/powerpoint/2010/main" r:embed="rId1"/>
              </p:ext>
            </p:extLst>
          </p:nvPr>
        </p:nvPicPr>
        <p:blipFill>
          <a:blip r:embed="rId6"/>
          <a:stretch>
            <a:fillRect/>
          </a:stretch>
        </p:blipFill>
        <p:spPr>
          <a:xfrm>
            <a:off x="1795237" y="5361410"/>
            <a:ext cx="8792460" cy="4396230"/>
          </a:xfrm>
          <a:prstGeom prst="rect">
            <a:avLst/>
          </a:prstGeom>
          <a:ln w="12700">
            <a:miter lim="400000"/>
          </a:ln>
        </p:spPr>
      </p:pic>
      <p:pic>
        <p:nvPicPr>
          <p:cNvPr id="27" name="Anim_rf_linear_11_steps.mp4" descr="Anim_rf_linear_11_steps.mp4">
            <a:extLst>
              <a:ext uri="{FF2B5EF4-FFF2-40B4-BE49-F238E27FC236}">
                <a16:creationId xmlns:a16="http://schemas.microsoft.com/office/drawing/2014/main" id="{8A38C8F4-9B93-FB4A-A440-A71A4879678E}"/>
              </a:ext>
            </a:extLst>
          </p:cNvPr>
          <p:cNvPicPr>
            <a:picLocks/>
          </p:cNvPicPr>
          <p:nvPr>
            <a:videoFile r:link="rId4"/>
            <p:extLst>
              <p:ext uri="{DAA4B4D4-6D71-4841-9C94-3DE7FCFB9230}">
                <p14:media xmlns:p14="http://schemas.microsoft.com/office/powerpoint/2010/main" r:embed="rId3"/>
              </p:ext>
            </p:extLst>
          </p:nvPr>
        </p:nvPicPr>
        <p:blipFill>
          <a:blip r:embed="rId7"/>
          <a:stretch>
            <a:fillRect/>
          </a:stretch>
        </p:blipFill>
        <p:spPr>
          <a:xfrm>
            <a:off x="1795237" y="1616187"/>
            <a:ext cx="8792460" cy="4396230"/>
          </a:xfrm>
          <a:prstGeom prst="rect">
            <a:avLst/>
          </a:prstGeom>
          <a:ln w="12700">
            <a:miter lim="400000"/>
          </a:ln>
        </p:spPr>
      </p:pic>
      <p:sp>
        <p:nvSpPr>
          <p:cNvPr id="556" name="Waveform misfits: Least Squares and OT"/>
          <p:cNvSpPr txBox="1">
            <a:spLocks noGrp="1"/>
          </p:cNvSpPr>
          <p:nvPr>
            <p:ph type="title"/>
          </p:nvPr>
        </p:nvSpPr>
        <p:spPr>
          <a:xfrm>
            <a:off x="1166021" y="-605439"/>
            <a:ext cx="11049001" cy="2529590"/>
          </a:xfrm>
          <a:prstGeom prst="rect">
            <a:avLst/>
          </a:prstGeom>
        </p:spPr>
        <p:txBody>
          <a:bodyPr anchor="ctr"/>
          <a:lstStyle>
            <a:lvl1pPr marR="457200" defTabSz="647700">
              <a:defRPr sz="3700">
                <a:latin typeface="+mn-lt"/>
                <a:ea typeface="+mn-ea"/>
                <a:cs typeface="+mn-cs"/>
                <a:sym typeface="Helvetica Light"/>
              </a:defRPr>
            </a:lvl1pPr>
          </a:lstStyle>
          <a:p>
            <a:r>
              <a:t>Waveform misfits: Least Squares and OT</a:t>
            </a:r>
          </a:p>
        </p:txBody>
      </p:sp>
      <p:sp>
        <p:nvSpPr>
          <p:cNvPr id="557" name="Transformations between two seismic waveforms."/>
          <p:cNvSpPr txBox="1"/>
          <p:nvPr/>
        </p:nvSpPr>
        <p:spPr>
          <a:xfrm>
            <a:off x="405831" y="1306490"/>
            <a:ext cx="6574677" cy="457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2300"/>
            </a:lvl1pPr>
          </a:lstStyle>
          <a:p>
            <a:r>
              <a:t>Transformations between two seismic waveforms.</a:t>
            </a:r>
          </a:p>
        </p:txBody>
      </p:sp>
      <p:grpSp>
        <p:nvGrpSpPr>
          <p:cNvPr id="562" name="Group"/>
          <p:cNvGrpSpPr/>
          <p:nvPr/>
        </p:nvGrpSpPr>
        <p:grpSpPr>
          <a:xfrm>
            <a:off x="7398732" y="1961601"/>
            <a:ext cx="1085211" cy="754381"/>
            <a:chOff x="0" y="0"/>
            <a:chExt cx="1085209" cy="754379"/>
          </a:xfrm>
        </p:grpSpPr>
        <p:sp>
          <p:nvSpPr>
            <p:cNvPr id="558" name="start"/>
            <p:cNvSpPr txBox="1"/>
            <p:nvPr/>
          </p:nvSpPr>
          <p:spPr>
            <a:xfrm>
              <a:off x="522167" y="0"/>
              <a:ext cx="563043" cy="3810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lgn="l">
                <a:defRPr sz="1800"/>
              </a:lvl1pPr>
            </a:lstStyle>
            <a:p>
              <a:r>
                <a:t>start</a:t>
              </a:r>
            </a:p>
          </p:txBody>
        </p:sp>
        <p:sp>
          <p:nvSpPr>
            <p:cNvPr id="559" name="end"/>
            <p:cNvSpPr txBox="1"/>
            <p:nvPr/>
          </p:nvSpPr>
          <p:spPr>
            <a:xfrm>
              <a:off x="522167" y="373379"/>
              <a:ext cx="508179" cy="3810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lgn="l">
                <a:defRPr sz="1800"/>
              </a:lvl1pPr>
            </a:lstStyle>
            <a:p>
              <a:r>
                <a:t>end</a:t>
              </a:r>
            </a:p>
          </p:txBody>
        </p:sp>
        <p:sp>
          <p:nvSpPr>
            <p:cNvPr id="560" name="Line"/>
            <p:cNvSpPr/>
            <p:nvPr/>
          </p:nvSpPr>
          <p:spPr>
            <a:xfrm>
              <a:off x="0" y="236219"/>
              <a:ext cx="396376" cy="1"/>
            </a:xfrm>
            <a:prstGeom prst="line">
              <a:avLst/>
            </a:prstGeom>
            <a:noFill/>
            <a:ln w="25400" cap="flat">
              <a:solidFill>
                <a:srgbClr val="3981B3"/>
              </a:solidFill>
              <a:prstDash val="solid"/>
              <a:miter lim="400000"/>
            </a:ln>
            <a:effectLst/>
          </p:spPr>
          <p:txBody>
            <a:bodyPr wrap="square" lIns="50800" tIns="50800" rIns="50800" bIns="50800" numCol="1" anchor="ctr">
              <a:noAutofit/>
            </a:bodyPr>
            <a:lstStyle/>
            <a:p>
              <a:pPr>
                <a:defRPr sz="2400"/>
              </a:pPr>
              <a:endParaRPr/>
            </a:p>
          </p:txBody>
        </p:sp>
        <p:sp>
          <p:nvSpPr>
            <p:cNvPr id="561" name="Line"/>
            <p:cNvSpPr/>
            <p:nvPr/>
          </p:nvSpPr>
          <p:spPr>
            <a:xfrm>
              <a:off x="0" y="563879"/>
              <a:ext cx="396376" cy="1"/>
            </a:xfrm>
            <a:prstGeom prst="line">
              <a:avLst/>
            </a:prstGeom>
            <a:noFill/>
            <a:ln w="25400" cap="flat">
              <a:solidFill>
                <a:srgbClr val="000000"/>
              </a:solidFill>
              <a:prstDash val="solid"/>
              <a:miter lim="400000"/>
            </a:ln>
            <a:effectLst/>
          </p:spPr>
          <p:txBody>
            <a:bodyPr wrap="square" lIns="50800" tIns="50800" rIns="50800" bIns="50800" numCol="1" anchor="ctr">
              <a:noAutofit/>
            </a:bodyPr>
            <a:lstStyle/>
            <a:p>
              <a:pPr>
                <a:defRPr sz="2400"/>
              </a:pPr>
              <a:endParaRPr/>
            </a:p>
          </p:txBody>
        </p:sp>
      </p:grpSp>
      <p:sp>
        <p:nvSpPr>
          <p:cNvPr id="565" name="Amplitude, u changes at fixed time, t"/>
          <p:cNvSpPr txBox="1"/>
          <p:nvPr/>
        </p:nvSpPr>
        <p:spPr>
          <a:xfrm>
            <a:off x="8773260" y="2503148"/>
            <a:ext cx="3434649" cy="3429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600"/>
            </a:pPr>
            <a:r>
              <a:t>Amplitude, u changes at </a:t>
            </a:r>
            <a:r>
              <a:rPr>
                <a:solidFill>
                  <a:srgbClr val="941100"/>
                </a:solidFill>
                <a:latin typeface="Helvetica"/>
                <a:ea typeface="Helvetica"/>
                <a:cs typeface="Helvetica"/>
                <a:sym typeface="Helvetica"/>
              </a:rPr>
              <a:t>fixed time</a:t>
            </a:r>
            <a:r>
              <a:t>, t</a:t>
            </a:r>
          </a:p>
        </p:txBody>
      </p:sp>
      <p:sp>
        <p:nvSpPr>
          <p:cNvPr id="566" name="Amplitude, u and time, t change together."/>
          <p:cNvSpPr txBox="1"/>
          <p:nvPr/>
        </p:nvSpPr>
        <p:spPr>
          <a:xfrm>
            <a:off x="8558505" y="6743386"/>
            <a:ext cx="3864159" cy="3429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600"/>
            </a:pPr>
            <a:r>
              <a:t>Amplitude, u and time, t </a:t>
            </a:r>
            <a:r>
              <a:rPr>
                <a:solidFill>
                  <a:srgbClr val="941100"/>
                </a:solidFill>
                <a:latin typeface="Helvetica"/>
                <a:ea typeface="Helvetica"/>
                <a:cs typeface="Helvetica"/>
                <a:sym typeface="Helvetica"/>
              </a:rPr>
              <a:t>change together</a:t>
            </a:r>
            <a:r>
              <a:t>.</a:t>
            </a:r>
          </a:p>
        </p:txBody>
      </p:sp>
      <p:sp>
        <p:nvSpPr>
          <p:cNvPr id="567" name="Uses the vertical separation as a measure…"/>
          <p:cNvSpPr txBox="1"/>
          <p:nvPr/>
        </p:nvSpPr>
        <p:spPr>
          <a:xfrm>
            <a:off x="290040" y="2283168"/>
            <a:ext cx="3931413"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600"/>
            </a:pPr>
            <a:br>
              <a:rPr sz="2100" dirty="0"/>
            </a:br>
            <a:r>
              <a:rPr dirty="0"/>
              <a:t> </a:t>
            </a:r>
            <a:br>
              <a:rPr dirty="0"/>
            </a:br>
            <a:r>
              <a:rPr dirty="0"/>
              <a:t>Uses the vertical separation as a measure</a:t>
            </a:r>
          </a:p>
          <a:p>
            <a:pPr>
              <a:defRPr sz="1600"/>
            </a:pPr>
            <a:r>
              <a:rPr dirty="0"/>
              <a:t> of distance between two signals. </a:t>
            </a:r>
          </a:p>
        </p:txBody>
      </p:sp>
      <p:sp>
        <p:nvSpPr>
          <p:cNvPr id="568" name="Uses the minimum work required to  transform one signal onto another."/>
          <p:cNvSpPr txBox="1"/>
          <p:nvPr/>
        </p:nvSpPr>
        <p:spPr>
          <a:xfrm>
            <a:off x="430887" y="5983835"/>
            <a:ext cx="3381351"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600"/>
            </a:pPr>
            <a:br>
              <a:rPr sz="2100"/>
            </a:br>
            <a:r>
              <a:t> </a:t>
            </a:r>
            <a:br/>
            <a:r>
              <a:t>Uses the minimum work required to </a:t>
            </a:r>
            <a:br/>
            <a:r>
              <a:t>transform one signal onto another. </a:t>
            </a:r>
          </a:p>
        </p:txBody>
      </p:sp>
      <p:sp>
        <p:nvSpPr>
          <p:cNvPr id="569" name="Slide Number"/>
          <p:cNvSpPr txBox="1">
            <a:spLocks noGrp="1"/>
          </p:cNvSpPr>
          <p:nvPr>
            <p:ph type="sldNum" sz="quarter" idx="2"/>
          </p:nvPr>
        </p:nvSpPr>
        <p:spPr>
          <a:xfrm>
            <a:off x="12088483" y="9040585"/>
            <a:ext cx="368504"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14</a:t>
            </a:fld>
            <a:endParaRPr/>
          </a:p>
        </p:txBody>
      </p:sp>
      <p:sp>
        <p:nvSpPr>
          <p:cNvPr id="570" name="Line"/>
          <p:cNvSpPr/>
          <p:nvPr/>
        </p:nvSpPr>
        <p:spPr>
          <a:xfrm flipH="1">
            <a:off x="5392659" y="3599437"/>
            <a:ext cx="643290" cy="1"/>
          </a:xfrm>
          <a:prstGeom prst="line">
            <a:avLst/>
          </a:prstGeom>
          <a:ln w="63500">
            <a:solidFill>
              <a:srgbClr val="000000"/>
            </a:solidFill>
            <a:miter lim="400000"/>
            <a:tailEnd type="triangle"/>
          </a:ln>
        </p:spPr>
        <p:txBody>
          <a:bodyPr lIns="50800" tIns="50800" rIns="50800" bIns="50800" anchor="ctr"/>
          <a:lstStyle/>
          <a:p>
            <a:pPr>
              <a:defRPr sz="2400"/>
            </a:pPr>
            <a:endParaRPr/>
          </a:p>
        </p:txBody>
      </p:sp>
      <p:sp>
        <p:nvSpPr>
          <p:cNvPr id="571" name="A least squares misfit  does not `see’ the  other peak,  just the local amplitude discrepancy"/>
          <p:cNvSpPr txBox="1"/>
          <p:nvPr/>
        </p:nvSpPr>
        <p:spPr>
          <a:xfrm>
            <a:off x="432313" y="3122152"/>
            <a:ext cx="3378499" cy="1384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600">
                <a:solidFill>
                  <a:schemeClr val="accent5"/>
                </a:solidFill>
                <a:latin typeface="Helvetica"/>
                <a:ea typeface="Helvetica"/>
                <a:cs typeface="Helvetica"/>
                <a:sym typeface="Helvetica"/>
              </a:defRPr>
            </a:pPr>
            <a:br>
              <a:rPr sz="2100"/>
            </a:br>
            <a:r>
              <a:t> </a:t>
            </a:r>
            <a:br/>
            <a:r>
              <a:t>A least squares misfit </a:t>
            </a:r>
            <a:br/>
            <a:r>
              <a:t>does not `</a:t>
            </a:r>
            <a:r>
              <a:rPr b="1"/>
              <a:t>see</a:t>
            </a:r>
            <a:r>
              <a:t>’ the  other peak, </a:t>
            </a:r>
            <a:br/>
            <a:r>
              <a:t>just the local amplitude discrepancy </a:t>
            </a:r>
          </a:p>
        </p:txBody>
      </p:sp>
      <p:sp>
        <p:nvSpPr>
          <p:cNvPr id="572" name="Predicted"/>
          <p:cNvSpPr txBox="1"/>
          <p:nvPr/>
        </p:nvSpPr>
        <p:spPr>
          <a:xfrm>
            <a:off x="5695811" y="1924293"/>
            <a:ext cx="991312"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600">
                <a:solidFill>
                  <a:srgbClr val="008F00"/>
                </a:solidFill>
              </a:defRPr>
            </a:lvl1pPr>
          </a:lstStyle>
          <a:p>
            <a:r>
              <a:t>Predicted</a:t>
            </a:r>
          </a:p>
        </p:txBody>
      </p:sp>
      <p:sp>
        <p:nvSpPr>
          <p:cNvPr id="573" name="Observed"/>
          <p:cNvSpPr txBox="1"/>
          <p:nvPr/>
        </p:nvSpPr>
        <p:spPr>
          <a:xfrm>
            <a:off x="3979783" y="1924293"/>
            <a:ext cx="1017525"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600">
                <a:solidFill>
                  <a:srgbClr val="008F00"/>
                </a:solidFill>
              </a:defRPr>
            </a:lvl1pPr>
          </a:lstStyle>
          <a:p>
            <a:r>
              <a:t>Observed</a:t>
            </a:r>
          </a:p>
        </p:txBody>
      </p:sp>
      <p:sp>
        <p:nvSpPr>
          <p:cNvPr id="574" name="Predicted"/>
          <p:cNvSpPr txBox="1"/>
          <p:nvPr/>
        </p:nvSpPr>
        <p:spPr>
          <a:xfrm>
            <a:off x="5721211" y="5698718"/>
            <a:ext cx="991312"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600">
                <a:solidFill>
                  <a:srgbClr val="008F00"/>
                </a:solidFill>
              </a:defRPr>
            </a:lvl1pPr>
          </a:lstStyle>
          <a:p>
            <a:r>
              <a:t>Predicted</a:t>
            </a:r>
          </a:p>
        </p:txBody>
      </p:sp>
      <p:sp>
        <p:nvSpPr>
          <p:cNvPr id="575" name="Observed"/>
          <p:cNvSpPr txBox="1"/>
          <p:nvPr/>
        </p:nvSpPr>
        <p:spPr>
          <a:xfrm>
            <a:off x="4005183" y="5698718"/>
            <a:ext cx="1017525"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600">
                <a:solidFill>
                  <a:srgbClr val="008F00"/>
                </a:solidFill>
              </a:defRPr>
            </a:lvl1pPr>
          </a:lstStyle>
          <a:p>
            <a:r>
              <a:t>Observed</a:t>
            </a:r>
          </a:p>
        </p:txBody>
      </p:sp>
      <mc:AlternateContent xmlns:mc="http://schemas.openxmlformats.org/markup-compatibility/2006" xmlns:a14="http://schemas.microsoft.com/office/drawing/2010/main">
        <mc:Choice Requires="a14">
          <p:sp>
            <p:nvSpPr>
              <p:cNvPr id="576" name="has local sensitivity"/>
              <p:cNvSpPr txBox="1"/>
              <p:nvPr/>
            </p:nvSpPr>
            <p:spPr>
              <a:xfrm>
                <a:off x="9726242" y="4700108"/>
                <a:ext cx="2151919" cy="353384"/>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1600"/>
                </a:pPr>
                <a14:m>
                  <m:oMath xmlns:m="http://schemas.openxmlformats.org/officeDocument/2006/math">
                    <m:sSub>
                      <m:sSubPr>
                        <m:ctrlPr>
                          <a:rPr sz="1950" i="1">
                            <a:solidFill>
                              <a:srgbClr val="000000"/>
                            </a:solidFill>
                            <a:latin typeface="Cambria Math" panose="02040503050406030204" pitchFamily="18" charset="0"/>
                          </a:rPr>
                        </m:ctrlPr>
                      </m:sSubPr>
                      <m:e>
                        <m:r>
                          <a:rPr sz="1950" i="1">
                            <a:solidFill>
                              <a:srgbClr val="000000"/>
                            </a:solidFill>
                            <a:latin typeface="Cambria Math" panose="02040503050406030204" pitchFamily="18" charset="0"/>
                          </a:rPr>
                          <m:t>𝐿</m:t>
                        </m:r>
                      </m:e>
                      <m:sub>
                        <m:r>
                          <a:rPr sz="1950" i="1">
                            <a:solidFill>
                              <a:srgbClr val="000000"/>
                            </a:solidFill>
                            <a:latin typeface="Cambria Math" panose="02040503050406030204" pitchFamily="18" charset="0"/>
                          </a:rPr>
                          <m:t>2</m:t>
                        </m:r>
                      </m:sub>
                    </m:sSub>
                  </m:oMath>
                </a14:m>
                <a:r>
                  <a:t> has local sensitivity</a:t>
                </a:r>
              </a:p>
            </p:txBody>
          </p:sp>
        </mc:Choice>
        <mc:Fallback xmlns="">
          <p:sp>
            <p:nvSpPr>
              <p:cNvPr id="576" name="has local sensitivity"/>
              <p:cNvSpPr txBox="1">
                <a:spLocks noRot="1" noChangeAspect="1" noMove="1" noResize="1" noEditPoints="1" noAdjustHandles="1" noChangeArrowheads="1" noChangeShapeType="1" noTextEdit="1"/>
              </p:cNvSpPr>
              <p:nvPr/>
            </p:nvSpPr>
            <p:spPr>
              <a:xfrm>
                <a:off x="9726242" y="4700108"/>
                <a:ext cx="2151919" cy="353384"/>
              </a:xfrm>
              <a:prstGeom prst="rect">
                <a:avLst/>
              </a:prstGeom>
              <a:blipFill>
                <a:blip r:embed="rId8"/>
                <a:stretch>
                  <a:fillRect l="-1765" r="-3529" b="-250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77" name="has global sensitivity"/>
              <p:cNvSpPr txBox="1"/>
              <p:nvPr/>
            </p:nvSpPr>
            <p:spPr>
              <a:xfrm>
                <a:off x="9716006" y="8428897"/>
                <a:ext cx="2343293" cy="358537"/>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1600"/>
                </a:pPr>
                <a14:m>
                  <m:oMath xmlns:m="http://schemas.openxmlformats.org/officeDocument/2006/math">
                    <m:sSub>
                      <m:sSubPr>
                        <m:ctrlPr>
                          <a:rPr sz="2100" i="1">
                            <a:solidFill>
                              <a:srgbClr val="000000"/>
                            </a:solidFill>
                            <a:latin typeface="Cambria Math" panose="02040503050406030204" pitchFamily="18" charset="0"/>
                          </a:rPr>
                        </m:ctrlPr>
                      </m:sSubPr>
                      <m:e>
                        <m:r>
                          <a:rPr sz="2100" i="1">
                            <a:solidFill>
                              <a:srgbClr val="000000"/>
                            </a:solidFill>
                            <a:latin typeface="Cambria Math" panose="02040503050406030204" pitchFamily="18" charset="0"/>
                          </a:rPr>
                          <m:t>𝑊</m:t>
                        </m:r>
                      </m:e>
                      <m:sub>
                        <m:r>
                          <a:rPr sz="2100" i="1">
                            <a:solidFill>
                              <a:srgbClr val="000000"/>
                            </a:solidFill>
                            <a:latin typeface="Cambria Math" panose="02040503050406030204" pitchFamily="18" charset="0"/>
                          </a:rPr>
                          <m:t>2</m:t>
                        </m:r>
                      </m:sub>
                    </m:sSub>
                  </m:oMath>
                </a14:m>
                <a:r>
                  <a:t> has global sensitivity</a:t>
                </a:r>
              </a:p>
            </p:txBody>
          </p:sp>
        </mc:Choice>
        <mc:Fallback xmlns="">
          <p:sp>
            <p:nvSpPr>
              <p:cNvPr id="577" name="has global sensitivity"/>
              <p:cNvSpPr txBox="1">
                <a:spLocks noRot="1" noChangeAspect="1" noMove="1" noResize="1" noEditPoints="1" noAdjustHandles="1" noChangeArrowheads="1" noChangeShapeType="1" noTextEdit="1"/>
              </p:cNvSpPr>
              <p:nvPr/>
            </p:nvSpPr>
            <p:spPr>
              <a:xfrm>
                <a:off x="9716006" y="8428897"/>
                <a:ext cx="2343293" cy="358537"/>
              </a:xfrm>
              <a:prstGeom prst="rect">
                <a:avLst/>
              </a:prstGeom>
              <a:blipFill>
                <a:blip r:embed="rId9"/>
                <a:stretch>
                  <a:fillRect l="-2703" r="-4324" b="-23333"/>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63" name="Equation"/>
              <p:cNvSpPr txBox="1"/>
              <p:nvPr/>
            </p:nvSpPr>
            <p:spPr>
              <a:xfrm>
                <a:off x="9670220" y="3239006"/>
                <a:ext cx="2902267" cy="350289"/>
              </a:xfrm>
              <a:prstGeom prst="rect">
                <a:avLst/>
              </a:prstGeom>
              <a:ln w="12700">
                <a:miter lim="400000"/>
              </a:ln>
            </p:spPr>
            <p:txBody>
              <a:bodyPr wrap="squar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000" i="1">
                          <a:solidFill>
                            <a:srgbClr val="000000"/>
                          </a:solidFill>
                          <a:latin typeface="Cambria Math" panose="02040503050406030204" pitchFamily="18" charset="0"/>
                        </a:rPr>
                        <m:t>∫(</m:t>
                      </m:r>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𝑢</m:t>
                          </m:r>
                        </m:e>
                        <m:sub>
                          <m:r>
                            <a:rPr sz="2000" i="1">
                              <a:solidFill>
                                <a:srgbClr val="000000"/>
                              </a:solidFill>
                              <a:latin typeface="Cambria Math" panose="02040503050406030204" pitchFamily="18" charset="0"/>
                            </a:rPr>
                            <m:t>𝑜𝑏𝑠</m:t>
                          </m:r>
                        </m:sub>
                      </m:sSub>
                      <m:r>
                        <a:rPr sz="2000" i="1">
                          <a:solidFill>
                            <a:srgbClr val="000000"/>
                          </a:solidFill>
                          <a:latin typeface="Cambria Math" panose="02040503050406030204" pitchFamily="18" charset="0"/>
                        </a:rPr>
                        <m:t>(</m:t>
                      </m:r>
                      <m:r>
                        <a:rPr sz="2000" i="1">
                          <a:solidFill>
                            <a:srgbClr val="000000"/>
                          </a:solidFill>
                          <a:latin typeface="Cambria Math" panose="02040503050406030204" pitchFamily="18" charset="0"/>
                        </a:rPr>
                        <m:t>𝑡</m:t>
                      </m:r>
                      <m:r>
                        <a:rPr sz="2000" i="1">
                          <a:solidFill>
                            <a:srgbClr val="000000"/>
                          </a:solidFill>
                          <a:latin typeface="Cambria Math" panose="02040503050406030204" pitchFamily="18" charset="0"/>
                        </a:rPr>
                        <m:t>)−</m:t>
                      </m:r>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𝑢</m:t>
                          </m:r>
                        </m:e>
                        <m:sub>
                          <m:r>
                            <a:rPr sz="2000" i="1">
                              <a:solidFill>
                                <a:srgbClr val="000000"/>
                              </a:solidFill>
                              <a:latin typeface="Cambria Math" panose="02040503050406030204" pitchFamily="18" charset="0"/>
                            </a:rPr>
                            <m:t>𝑝𝑟𝑒𝑑</m:t>
                          </m:r>
                        </m:sub>
                      </m:sSub>
                      <m:r>
                        <a:rPr sz="2000" i="1">
                          <a:solidFill>
                            <a:srgbClr val="000000"/>
                          </a:solidFill>
                          <a:latin typeface="Cambria Math" panose="02040503050406030204" pitchFamily="18" charset="0"/>
                        </a:rPr>
                        <m:t>(</m:t>
                      </m:r>
                      <m:r>
                        <a:rPr sz="2000" i="1">
                          <a:solidFill>
                            <a:srgbClr val="000000"/>
                          </a:solidFill>
                          <a:latin typeface="Cambria Math" panose="02040503050406030204" pitchFamily="18" charset="0"/>
                        </a:rPr>
                        <m:t>𝑡</m:t>
                      </m:r>
                      <m:r>
                        <a:rPr sz="2000" i="1">
                          <a:solidFill>
                            <a:srgbClr val="000000"/>
                          </a:solidFill>
                          <a:latin typeface="Cambria Math" panose="02040503050406030204" pitchFamily="18" charset="0"/>
                        </a:rPr>
                        <m:t>)</m:t>
                      </m:r>
                      <m:sSup>
                        <m:sSupPr>
                          <m:ctrlPr>
                            <a:rPr sz="2000" i="1">
                              <a:solidFill>
                                <a:srgbClr val="000000"/>
                              </a:solidFill>
                              <a:latin typeface="Cambria Math" panose="02040503050406030204" pitchFamily="18" charset="0"/>
                            </a:rPr>
                          </m:ctrlPr>
                        </m:sSupPr>
                        <m:e>
                          <m:r>
                            <a:rPr sz="2000" i="1">
                              <a:solidFill>
                                <a:srgbClr val="000000"/>
                              </a:solidFill>
                              <a:latin typeface="Cambria Math" panose="02040503050406030204" pitchFamily="18" charset="0"/>
                            </a:rPr>
                            <m:t>)</m:t>
                          </m:r>
                        </m:e>
                        <m:sup>
                          <m:r>
                            <a:rPr sz="2000" i="1">
                              <a:solidFill>
                                <a:srgbClr val="000000"/>
                              </a:solidFill>
                              <a:latin typeface="Cambria Math" panose="02040503050406030204" pitchFamily="18" charset="0"/>
                            </a:rPr>
                            <m:t>2</m:t>
                          </m:r>
                        </m:sup>
                      </m:sSup>
                      <m:r>
                        <a:rPr sz="2000" i="1">
                          <a:solidFill>
                            <a:srgbClr val="000000"/>
                          </a:solidFill>
                          <a:latin typeface="Cambria Math" panose="02040503050406030204" pitchFamily="18" charset="0"/>
                        </a:rPr>
                        <m:t>𝑑𝑡</m:t>
                      </m:r>
                    </m:oMath>
                  </m:oMathPara>
                </a14:m>
                <a:endParaRPr sz="2000" dirty="0"/>
              </a:p>
            </p:txBody>
          </p:sp>
        </mc:Choice>
        <mc:Fallback xmlns="">
          <p:sp>
            <p:nvSpPr>
              <p:cNvPr id="563" name="Equation"/>
              <p:cNvSpPr txBox="1">
                <a:spLocks noRot="1" noChangeAspect="1" noMove="1" noResize="1" noEditPoints="1" noAdjustHandles="1" noChangeArrowheads="1" noChangeShapeType="1" noTextEdit="1"/>
              </p:cNvSpPr>
              <p:nvPr/>
            </p:nvSpPr>
            <p:spPr>
              <a:xfrm>
                <a:off x="9670220" y="3239006"/>
                <a:ext cx="2902267" cy="350289"/>
              </a:xfrm>
              <a:prstGeom prst="rect">
                <a:avLst/>
              </a:prstGeom>
              <a:blipFill>
                <a:blip r:embed="rId10"/>
                <a:stretch>
                  <a:fillRect l="-3057" t="-10345" r="-1310" b="-27586"/>
                </a:stretch>
              </a:blipFill>
              <a:ln w="12700">
                <a:miter lim="400000"/>
              </a:ln>
            </p:spPr>
            <p:txBody>
              <a:bodyPr/>
              <a:lstStyle/>
              <a:p>
                <a:r>
                  <a:rPr lang="en-US">
                    <a:noFill/>
                  </a:rPr>
                  <a:t> </a:t>
                </a:r>
              </a:p>
            </p:txBody>
          </p:sp>
        </mc:Fallback>
      </mc:AlternateContent>
    </p:spTree>
  </p:cSld>
  <p:clrMapOvr>
    <a:masterClrMapping/>
  </p:clrMapOvr>
  <p:transition spd="med"/>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7"/>
                                        </p:tgtEl>
                                      </p:cBhvr>
                                    </p:cmd>
                                  </p:childTnLst>
                                </p:cTn>
                              </p:par>
                              <p:par>
                                <p:cTn id="7" presetID="1" presetClass="mediacall" presetSubtype="0" fill="hold" nodeType="withEffect">
                                  <p:stCondLst>
                                    <p:cond delay="0"/>
                                  </p:stCondLst>
                                  <p:childTnLst>
                                    <p:cmd type="call" cmd="playFrom(0.0)">
                                      <p:cBhvr>
                                        <p:cTn id="8"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9" fill="hold" display="0">
                  <p:stCondLst>
                    <p:cond delay="indefinite"/>
                  </p:stCondLst>
                </p:cTn>
                <p:tgtEl>
                  <p:spTgt spid="26"/>
                </p:tgtEl>
              </p:cMediaNode>
            </p:video>
            <p:video>
              <p:cMediaNode vol="100000">
                <p:cTn id="10" fill="hold" display="0">
                  <p:stCondLst>
                    <p:cond delay="indefinite"/>
                  </p:stCondLst>
                </p:cTn>
                <p:tgtEl>
                  <p:spTgt spid="27"/>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9" name="Measuring the distance between complex objects"/>
          <p:cNvSpPr txBox="1">
            <a:spLocks noGrp="1"/>
          </p:cNvSpPr>
          <p:nvPr>
            <p:ph type="title"/>
          </p:nvPr>
        </p:nvSpPr>
        <p:spPr>
          <a:xfrm>
            <a:off x="1166021" y="-685215"/>
            <a:ext cx="11049001" cy="2529590"/>
          </a:xfrm>
          <a:prstGeom prst="rect">
            <a:avLst/>
          </a:prstGeom>
        </p:spPr>
        <p:txBody>
          <a:bodyPr anchor="ctr"/>
          <a:lstStyle>
            <a:lvl1pPr marR="457200" defTabSz="647700">
              <a:defRPr sz="3600">
                <a:latin typeface="+mn-lt"/>
                <a:ea typeface="+mn-ea"/>
                <a:cs typeface="+mn-cs"/>
                <a:sym typeface="Helvetica Light"/>
              </a:defRPr>
            </a:lvl1pPr>
          </a:lstStyle>
          <a:p>
            <a:r>
              <a:t>Measuring the distance between complex objects</a:t>
            </a:r>
          </a:p>
        </p:txBody>
      </p:sp>
      <p:sp>
        <p:nvSpPr>
          <p:cNvPr id="580" name="Uses the vertical separation as a measure…"/>
          <p:cNvSpPr txBox="1"/>
          <p:nvPr/>
        </p:nvSpPr>
        <p:spPr>
          <a:xfrm>
            <a:off x="682271" y="2345099"/>
            <a:ext cx="3931413"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600"/>
            </a:pPr>
            <a:br>
              <a:rPr sz="2100"/>
            </a:br>
            <a:r>
              <a:t> </a:t>
            </a:r>
            <a:br/>
            <a:r>
              <a:t>Uses the vertical separation as a measure</a:t>
            </a:r>
          </a:p>
          <a:p>
            <a:pPr>
              <a:defRPr sz="1600"/>
            </a:pPr>
            <a:r>
              <a:t> of distance between two signals. </a:t>
            </a:r>
          </a:p>
        </p:txBody>
      </p:sp>
      <p:sp>
        <p:nvSpPr>
          <p:cNvPr id="581" name="Least squares"/>
          <p:cNvSpPr txBox="1"/>
          <p:nvPr/>
        </p:nvSpPr>
        <p:spPr>
          <a:xfrm>
            <a:off x="1589534" y="2353310"/>
            <a:ext cx="1799312"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2100"/>
            </a:lvl1pPr>
          </a:lstStyle>
          <a:p>
            <a:pPr>
              <a:defRPr sz="1600"/>
            </a:pPr>
            <a:r>
              <a:rPr sz="2100"/>
              <a:t>Least squares</a:t>
            </a:r>
          </a:p>
        </p:txBody>
      </p:sp>
      <p:sp>
        <p:nvSpPr>
          <p:cNvPr id="582" name="Uses the minimum work required to transform…"/>
          <p:cNvSpPr txBox="1"/>
          <p:nvPr/>
        </p:nvSpPr>
        <p:spPr>
          <a:xfrm>
            <a:off x="526417" y="5890938"/>
            <a:ext cx="4243122"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defRPr sz="1600"/>
            </a:pPr>
            <a:br>
              <a:rPr sz="2100"/>
            </a:br>
            <a:r>
              <a:t> </a:t>
            </a:r>
            <a:br/>
            <a:r>
              <a:t>Uses the minimum work required to transform</a:t>
            </a:r>
          </a:p>
          <a:p>
            <a:pPr>
              <a:defRPr sz="1600"/>
            </a:pPr>
            <a:r>
              <a:t> one signal onto another. </a:t>
            </a:r>
          </a:p>
        </p:txBody>
      </p:sp>
      <p:sp>
        <p:nvSpPr>
          <p:cNvPr id="583" name="Optimal transport"/>
          <p:cNvSpPr txBox="1"/>
          <p:nvPr/>
        </p:nvSpPr>
        <p:spPr>
          <a:xfrm>
            <a:off x="1589534" y="5899149"/>
            <a:ext cx="2193761"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2100"/>
            </a:lvl1pPr>
          </a:lstStyle>
          <a:p>
            <a:pPr>
              <a:defRPr sz="1600"/>
            </a:pPr>
            <a:r>
              <a:rPr sz="2100"/>
              <a:t>Optimal transport</a:t>
            </a:r>
          </a:p>
        </p:txBody>
      </p:sp>
      <p:pic>
        <p:nvPicPr>
          <p:cNvPr id="584" name="waveform_transport_filled_alpha0.5.pdf" descr="waveform_transport_filled_alpha0.5.pdf"/>
          <p:cNvPicPr>
            <a:picLocks noChangeAspect="1"/>
          </p:cNvPicPr>
          <p:nvPr/>
        </p:nvPicPr>
        <p:blipFill>
          <a:blip r:embed="rId2"/>
          <a:stretch>
            <a:fillRect/>
          </a:stretch>
        </p:blipFill>
        <p:spPr>
          <a:xfrm>
            <a:off x="1910069" y="4798536"/>
            <a:ext cx="10972801" cy="5486401"/>
          </a:xfrm>
          <a:prstGeom prst="rect">
            <a:avLst/>
          </a:prstGeom>
          <a:ln w="12700">
            <a:miter lim="400000"/>
          </a:ln>
        </p:spPr>
      </p:pic>
      <p:pic>
        <p:nvPicPr>
          <p:cNvPr id="585" name="waveform_L2_linear.pdf" descr="waveform_L2_linear.pdf"/>
          <p:cNvPicPr>
            <a:picLocks noChangeAspect="1"/>
          </p:cNvPicPr>
          <p:nvPr/>
        </p:nvPicPr>
        <p:blipFill>
          <a:blip r:embed="rId3"/>
          <a:stretch>
            <a:fillRect/>
          </a:stretch>
        </p:blipFill>
        <p:spPr>
          <a:xfrm>
            <a:off x="1910069" y="632936"/>
            <a:ext cx="10972801" cy="5486401"/>
          </a:xfrm>
          <a:prstGeom prst="rect">
            <a:avLst/>
          </a:prstGeom>
          <a:ln w="12700">
            <a:miter lim="400000"/>
          </a:ln>
        </p:spPr>
      </p:pic>
      <mc:AlternateContent xmlns:mc="http://schemas.openxmlformats.org/markup-compatibility/2006" xmlns:a14="http://schemas.microsoft.com/office/drawing/2010/main">
        <mc:Choice Requires="a14">
          <p:sp>
            <p:nvSpPr>
              <p:cNvPr id="586" name="= distance x mass"/>
              <p:cNvSpPr txBox="1"/>
              <p:nvPr/>
            </p:nvSpPr>
            <p:spPr>
              <a:xfrm>
                <a:off x="1035328" y="7362468"/>
                <a:ext cx="2127495" cy="358537"/>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1600"/>
                </a:pPr>
                <a14:m>
                  <m:oMath xmlns:m="http://schemas.openxmlformats.org/officeDocument/2006/math">
                    <m:sSub>
                      <m:sSubPr>
                        <m:ctrlPr>
                          <a:rPr sz="2200" i="1">
                            <a:solidFill>
                              <a:srgbClr val="000000"/>
                            </a:solidFill>
                            <a:latin typeface="Cambria Math" panose="02040503050406030204" pitchFamily="18" charset="0"/>
                          </a:rPr>
                        </m:ctrlPr>
                      </m:sSubPr>
                      <m:e>
                        <m:r>
                          <a:rPr sz="2200" i="1">
                            <a:solidFill>
                              <a:srgbClr val="000000"/>
                            </a:solidFill>
                            <a:latin typeface="Cambria Math" panose="02040503050406030204" pitchFamily="18" charset="0"/>
                          </a:rPr>
                          <m:t>𝑊</m:t>
                        </m:r>
                      </m:e>
                      <m:sub>
                        <m:r>
                          <a:rPr sz="2200" i="1">
                            <a:solidFill>
                              <a:srgbClr val="000000"/>
                            </a:solidFill>
                            <a:latin typeface="Cambria Math" panose="02040503050406030204" pitchFamily="18" charset="0"/>
                          </a:rPr>
                          <m:t>1</m:t>
                        </m:r>
                      </m:sub>
                    </m:sSub>
                  </m:oMath>
                </a14:m>
                <a:r>
                  <a:t> = distance x mass</a:t>
                </a:r>
              </a:p>
            </p:txBody>
          </p:sp>
        </mc:Choice>
        <mc:Fallback xmlns="">
          <p:sp>
            <p:nvSpPr>
              <p:cNvPr id="586" name="= distance x mass"/>
              <p:cNvSpPr txBox="1">
                <a:spLocks noRot="1" noChangeAspect="1" noMove="1" noResize="1" noEditPoints="1" noAdjustHandles="1" noChangeArrowheads="1" noChangeShapeType="1" noTextEdit="1"/>
              </p:cNvSpPr>
              <p:nvPr/>
            </p:nvSpPr>
            <p:spPr>
              <a:xfrm>
                <a:off x="1035328" y="7362468"/>
                <a:ext cx="2127495" cy="358537"/>
              </a:xfrm>
              <a:prstGeom prst="rect">
                <a:avLst/>
              </a:prstGeom>
              <a:blipFill>
                <a:blip r:embed="rId4"/>
                <a:stretch>
                  <a:fillRect l="-3550" r="-4142" b="-23333"/>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87" name="= (distance)  x mass"/>
              <p:cNvSpPr txBox="1"/>
              <p:nvPr/>
            </p:nvSpPr>
            <p:spPr>
              <a:xfrm>
                <a:off x="907456" y="7852135"/>
                <a:ext cx="2383239" cy="390765"/>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1600"/>
                </a:pPr>
                <a14:m>
                  <m:oMath xmlns:m="http://schemas.openxmlformats.org/officeDocument/2006/math">
                    <m:sSubSup>
                      <m:sSubSupPr>
                        <m:ctrlPr>
                          <a:rPr sz="1950" i="1">
                            <a:solidFill>
                              <a:srgbClr val="000000"/>
                            </a:solidFill>
                            <a:latin typeface="Cambria Math" panose="02040503050406030204" pitchFamily="18" charset="0"/>
                          </a:rPr>
                        </m:ctrlPr>
                      </m:sSubSupPr>
                      <m:e>
                        <m:r>
                          <a:rPr sz="1950" i="1">
                            <a:solidFill>
                              <a:srgbClr val="000000"/>
                            </a:solidFill>
                            <a:latin typeface="Cambria Math" panose="02040503050406030204" pitchFamily="18" charset="0"/>
                          </a:rPr>
                          <m:t>𝑊</m:t>
                        </m:r>
                      </m:e>
                      <m:sub>
                        <m:r>
                          <a:rPr sz="1950" i="1">
                            <a:solidFill>
                              <a:srgbClr val="000000"/>
                            </a:solidFill>
                            <a:latin typeface="Cambria Math" panose="02040503050406030204" pitchFamily="18" charset="0"/>
                          </a:rPr>
                          <m:t>2</m:t>
                        </m:r>
                      </m:sub>
                      <m:sup>
                        <m:r>
                          <a:rPr sz="1950" i="1">
                            <a:solidFill>
                              <a:srgbClr val="000000"/>
                            </a:solidFill>
                            <a:latin typeface="Cambria Math" panose="02040503050406030204" pitchFamily="18" charset="0"/>
                          </a:rPr>
                          <m:t>2</m:t>
                        </m:r>
                      </m:sup>
                    </m:sSubSup>
                  </m:oMath>
                </a14:m>
                <a:r>
                  <a:t> = (distance)</a:t>
                </a:r>
                <a14:m>
                  <m:oMath xmlns:m="http://schemas.openxmlformats.org/officeDocument/2006/math">
                    <m:sSup>
                      <m:sSupPr>
                        <m:ctrlPr>
                          <a:rPr sz="2150" i="1">
                            <a:solidFill>
                              <a:srgbClr val="000000"/>
                            </a:solidFill>
                            <a:latin typeface="Cambria Math" panose="02040503050406030204" pitchFamily="18" charset="0"/>
                          </a:rPr>
                        </m:ctrlPr>
                      </m:sSupPr>
                      <m:e/>
                      <m:sup>
                        <m:r>
                          <a:rPr sz="2150" i="1">
                            <a:solidFill>
                              <a:srgbClr val="000000"/>
                            </a:solidFill>
                            <a:latin typeface="Cambria Math" panose="02040503050406030204" pitchFamily="18" charset="0"/>
                          </a:rPr>
                          <m:t>2</m:t>
                        </m:r>
                      </m:sup>
                    </m:sSup>
                  </m:oMath>
                </a14:m>
                <a:r>
                  <a:t> x mass</a:t>
                </a:r>
              </a:p>
            </p:txBody>
          </p:sp>
        </mc:Choice>
        <mc:Fallback xmlns="">
          <p:sp>
            <p:nvSpPr>
              <p:cNvPr id="587" name="= (distance)  x mass"/>
              <p:cNvSpPr txBox="1">
                <a:spLocks noRot="1" noChangeAspect="1" noMove="1" noResize="1" noEditPoints="1" noAdjustHandles="1" noChangeArrowheads="1" noChangeShapeType="1" noTextEdit="1"/>
              </p:cNvSpPr>
              <p:nvPr/>
            </p:nvSpPr>
            <p:spPr>
              <a:xfrm>
                <a:off x="907456" y="7852135"/>
                <a:ext cx="2383239" cy="390765"/>
              </a:xfrm>
              <a:prstGeom prst="rect">
                <a:avLst/>
              </a:prstGeom>
              <a:blipFill>
                <a:blip r:embed="rId5"/>
                <a:stretch>
                  <a:fillRect l="-8466" r="-9524" b="-29032"/>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588" name="Amplitude, u changes at fixed time, t"/>
          <p:cNvSpPr txBox="1"/>
          <p:nvPr/>
        </p:nvSpPr>
        <p:spPr>
          <a:xfrm>
            <a:off x="8767702" y="2503150"/>
            <a:ext cx="3445765"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600"/>
            </a:lvl1pPr>
          </a:lstStyle>
          <a:p>
            <a:r>
              <a:t>Amplitude, u changes at fixed time, t</a:t>
            </a:r>
          </a:p>
        </p:txBody>
      </p:sp>
      <p:sp>
        <p:nvSpPr>
          <p:cNvPr id="589" name="Amplitude, u and time, t change together."/>
          <p:cNvSpPr txBox="1"/>
          <p:nvPr/>
        </p:nvSpPr>
        <p:spPr>
          <a:xfrm>
            <a:off x="8551091" y="6743388"/>
            <a:ext cx="3878987"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600"/>
            </a:lvl1pPr>
          </a:lstStyle>
          <a:p>
            <a:r>
              <a:t>Amplitude, u and time, t change together.</a:t>
            </a:r>
          </a:p>
        </p:txBody>
      </p:sp>
      <mc:AlternateContent xmlns:mc="http://schemas.openxmlformats.org/markup-compatibility/2006" xmlns:a14="http://schemas.microsoft.com/office/drawing/2010/main">
        <mc:Choice Requires="a14">
          <p:sp>
            <p:nvSpPr>
              <p:cNvPr id="590" name="= (distance)  x mass"/>
              <p:cNvSpPr txBox="1"/>
              <p:nvPr/>
            </p:nvSpPr>
            <p:spPr>
              <a:xfrm>
                <a:off x="908512" y="8374030"/>
                <a:ext cx="2381127" cy="395768"/>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defRPr sz="1600"/>
                </a:pPr>
                <a14:m>
                  <m:oMath xmlns:m="http://schemas.openxmlformats.org/officeDocument/2006/math">
                    <m:sSubSup>
                      <m:sSubSupPr>
                        <m:ctrlPr>
                          <a:rPr sz="2000" i="1">
                            <a:solidFill>
                              <a:srgbClr val="000000"/>
                            </a:solidFill>
                            <a:latin typeface="Cambria Math" panose="02040503050406030204" pitchFamily="18" charset="0"/>
                          </a:rPr>
                        </m:ctrlPr>
                      </m:sSubSupPr>
                      <m:e>
                        <m:r>
                          <a:rPr sz="2000" i="1">
                            <a:solidFill>
                              <a:srgbClr val="000000"/>
                            </a:solidFill>
                            <a:latin typeface="Cambria Math" panose="02040503050406030204" pitchFamily="18" charset="0"/>
                          </a:rPr>
                          <m:t>𝑊</m:t>
                        </m:r>
                      </m:e>
                      <m:sub>
                        <m:r>
                          <a:rPr sz="2000" i="1">
                            <a:solidFill>
                              <a:srgbClr val="000000"/>
                            </a:solidFill>
                            <a:latin typeface="Cambria Math" panose="02040503050406030204" pitchFamily="18" charset="0"/>
                          </a:rPr>
                          <m:t>𝑝</m:t>
                        </m:r>
                      </m:sub>
                      <m:sup>
                        <m:r>
                          <a:rPr sz="2000" i="1">
                            <a:solidFill>
                              <a:srgbClr val="000000"/>
                            </a:solidFill>
                            <a:latin typeface="Cambria Math" panose="02040503050406030204" pitchFamily="18" charset="0"/>
                          </a:rPr>
                          <m:t>𝑝</m:t>
                        </m:r>
                      </m:sup>
                    </m:sSubSup>
                  </m:oMath>
                </a14:m>
                <a:r>
                  <a:t> = (distance)</a:t>
                </a:r>
                <a14:m>
                  <m:oMath xmlns:m="http://schemas.openxmlformats.org/officeDocument/2006/math">
                    <m:sSup>
                      <m:sSupPr>
                        <m:ctrlPr>
                          <a:rPr sz="1800" i="1">
                            <a:solidFill>
                              <a:srgbClr val="000000"/>
                            </a:solidFill>
                            <a:latin typeface="Cambria Math" panose="02040503050406030204" pitchFamily="18" charset="0"/>
                          </a:rPr>
                        </m:ctrlPr>
                      </m:sSupPr>
                      <m:e/>
                      <m:sup>
                        <m:r>
                          <a:rPr sz="1800" i="1">
                            <a:solidFill>
                              <a:srgbClr val="000000"/>
                            </a:solidFill>
                            <a:latin typeface="Cambria Math" panose="02040503050406030204" pitchFamily="18" charset="0"/>
                          </a:rPr>
                          <m:t>𝑝</m:t>
                        </m:r>
                      </m:sup>
                    </m:sSup>
                  </m:oMath>
                </a14:m>
                <a:r>
                  <a:t> x mass</a:t>
                </a:r>
              </a:p>
            </p:txBody>
          </p:sp>
        </mc:Choice>
        <mc:Fallback xmlns="">
          <p:sp>
            <p:nvSpPr>
              <p:cNvPr id="590" name="= (distance)  x mass"/>
              <p:cNvSpPr txBox="1">
                <a:spLocks noRot="1" noChangeAspect="1" noMove="1" noResize="1" noEditPoints="1" noAdjustHandles="1" noChangeArrowheads="1" noChangeShapeType="1" noTextEdit="1"/>
              </p:cNvSpPr>
              <p:nvPr/>
            </p:nvSpPr>
            <p:spPr>
              <a:xfrm>
                <a:off x="908512" y="8374030"/>
                <a:ext cx="2381127" cy="395768"/>
              </a:xfrm>
              <a:prstGeom prst="rect">
                <a:avLst/>
              </a:prstGeom>
              <a:blipFill>
                <a:blip r:embed="rId6"/>
                <a:stretch>
                  <a:fillRect l="-7407" r="-8995" b="-125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591" name="Slide Number"/>
          <p:cNvSpPr txBox="1">
            <a:spLocks noGrp="1"/>
          </p:cNvSpPr>
          <p:nvPr>
            <p:ph type="sldNum" sz="quarter" idx="2"/>
          </p:nvPr>
        </p:nvSpPr>
        <p:spPr>
          <a:xfrm>
            <a:off x="12233626" y="9171214"/>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15</a:t>
            </a:fld>
            <a:endParaRP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3" name="Optimal transport in seismic waveform inversion"/>
          <p:cNvSpPr txBox="1">
            <a:spLocks noGrp="1"/>
          </p:cNvSpPr>
          <p:nvPr>
            <p:ph type="title"/>
          </p:nvPr>
        </p:nvSpPr>
        <p:spPr>
          <a:xfrm>
            <a:off x="1166021" y="-380086"/>
            <a:ext cx="11049001" cy="2529590"/>
          </a:xfrm>
          <a:prstGeom prst="rect">
            <a:avLst/>
          </a:prstGeom>
        </p:spPr>
        <p:txBody>
          <a:bodyPr anchor="ctr"/>
          <a:lstStyle>
            <a:lvl1pPr marR="457200" defTabSz="647700">
              <a:defRPr sz="3600">
                <a:latin typeface="+mn-lt"/>
                <a:ea typeface="+mn-ea"/>
                <a:cs typeface="+mn-cs"/>
                <a:sym typeface="Helvetica Light"/>
              </a:defRPr>
            </a:lvl1pPr>
          </a:lstStyle>
          <a:p>
            <a:r>
              <a:t>Optimal transport in seismic waveform inversion</a:t>
            </a:r>
          </a:p>
        </p:txBody>
      </p:sp>
      <p:sp>
        <p:nvSpPr>
          <p:cNvPr id="664" name="A number of groups have applied variants of OT in geophysics, primarily to full waveform…"/>
          <p:cNvSpPr txBox="1"/>
          <p:nvPr/>
        </p:nvSpPr>
        <p:spPr>
          <a:xfrm>
            <a:off x="1054835" y="1625558"/>
            <a:ext cx="10785235" cy="736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l">
              <a:defRPr sz="1600"/>
            </a:pPr>
            <a:r>
              <a:rPr sz="2100"/>
              <a:t>A number of groups have applied variants of OT in geophysics, primarily to full waveform </a:t>
            </a:r>
          </a:p>
          <a:p>
            <a:pPr algn="l">
              <a:defRPr sz="1600"/>
            </a:pPr>
            <a:r>
              <a:rPr sz="2100"/>
              <a:t>inversion (FWI) in exploration seismology.</a:t>
            </a:r>
          </a:p>
        </p:txBody>
      </p:sp>
      <mc:AlternateContent xmlns:mc="http://schemas.openxmlformats.org/markup-compatibility/2006" xmlns:a14="http://schemas.microsoft.com/office/drawing/2010/main">
        <mc:Choice Requires="a14">
          <p:sp>
            <p:nvSpPr>
              <p:cNvPr id="665" name="Approaches differ between studies:…"/>
              <p:cNvSpPr txBox="1"/>
              <p:nvPr/>
            </p:nvSpPr>
            <p:spPr>
              <a:xfrm>
                <a:off x="1098439" y="6754098"/>
                <a:ext cx="9520475" cy="1926891"/>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lgn="l">
                  <a:lnSpc>
                    <a:spcPct val="150000"/>
                  </a:lnSpc>
                  <a:defRPr sz="1600">
                    <a:solidFill>
                      <a:schemeClr val="accent5">
                        <a:hueOff val="-176146"/>
                        <a:satOff val="3665"/>
                        <a:lumOff val="-13986"/>
                      </a:schemeClr>
                    </a:solidFill>
                  </a:defRPr>
                </a:pPr>
                <a:r>
                  <a:rPr sz="2100"/>
                  <a:t>Approaches differ between studies:</a:t>
                </a:r>
              </a:p>
              <a:p>
                <a:pPr marL="1592791" lvl="3" indent="-259291" algn="l">
                  <a:lnSpc>
                    <a:spcPct val="150000"/>
                  </a:lnSpc>
                  <a:buSzPct val="75000"/>
                  <a:buChar char="•"/>
                  <a:defRPr sz="1600">
                    <a:solidFill>
                      <a:schemeClr val="accent5">
                        <a:hueOff val="-176146"/>
                        <a:satOff val="3665"/>
                        <a:lumOff val="-13986"/>
                      </a:schemeClr>
                    </a:solidFill>
                  </a:defRPr>
                </a:pPr>
                <a:r>
                  <a:rPr sz="2100"/>
                  <a:t>Solution method for Wasserstein distance, </a:t>
                </a:r>
                <a14:m>
                  <m:oMath xmlns:m="http://schemas.openxmlformats.org/officeDocument/2006/math">
                    <m:sSub>
                      <m:sSubPr>
                        <m:ctrlPr>
                          <a:rPr sz="2750" i="1">
                            <a:solidFill>
                              <a:srgbClr val="851001"/>
                            </a:solidFill>
                            <a:latin typeface="Cambria Math" panose="02040503050406030204" pitchFamily="18" charset="0"/>
                          </a:rPr>
                        </m:ctrlPr>
                      </m:sSubPr>
                      <m:e>
                        <m:r>
                          <a:rPr sz="2750" i="1">
                            <a:solidFill>
                              <a:srgbClr val="851001"/>
                            </a:solidFill>
                            <a:latin typeface="Cambria Math" panose="02040503050406030204" pitchFamily="18" charset="0"/>
                          </a:rPr>
                          <m:t>𝑊</m:t>
                        </m:r>
                      </m:e>
                      <m:sub>
                        <m:r>
                          <a:rPr sz="2750" i="1">
                            <a:solidFill>
                              <a:srgbClr val="851001"/>
                            </a:solidFill>
                            <a:latin typeface="Cambria Math" panose="02040503050406030204" pitchFamily="18" charset="0"/>
                          </a:rPr>
                          <m:t>𝑝</m:t>
                        </m:r>
                      </m:sub>
                    </m:sSub>
                  </m:oMath>
                </a14:m>
                <a:r>
                  <a:rPr sz="2100"/>
                  <a:t>, and also p value.</a:t>
                </a:r>
              </a:p>
              <a:p>
                <a:pPr marL="1592791" lvl="3" indent="-259291" algn="l">
                  <a:lnSpc>
                    <a:spcPct val="150000"/>
                  </a:lnSpc>
                  <a:buSzPct val="75000"/>
                  <a:buChar char="•"/>
                  <a:defRPr sz="1600">
                    <a:solidFill>
                      <a:schemeClr val="accent5">
                        <a:hueOff val="-176146"/>
                        <a:satOff val="3665"/>
                        <a:lumOff val="-13986"/>
                      </a:schemeClr>
                    </a:solidFill>
                  </a:defRPr>
                </a:pPr>
                <a:r>
                  <a:rPr sz="2100"/>
                  <a:t>Transform of seismic trace to a Probability Density Function (PDF).</a:t>
                </a:r>
              </a:p>
              <a:p>
                <a:pPr marL="1592791" lvl="3" indent="-259291" algn="l">
                  <a:lnSpc>
                    <a:spcPct val="150000"/>
                  </a:lnSpc>
                  <a:buSzPct val="75000"/>
                  <a:buChar char="•"/>
                  <a:defRPr sz="1600">
                    <a:solidFill>
                      <a:schemeClr val="accent5">
                        <a:hueOff val="-176146"/>
                        <a:satOff val="3665"/>
                        <a:lumOff val="-13986"/>
                      </a:schemeClr>
                    </a:solidFill>
                  </a:defRPr>
                </a:pPr>
                <a:r>
                  <a:rPr sz="2100"/>
                  <a:t>1D OT Trace by trace or 2D reflection image.</a:t>
                </a:r>
              </a:p>
            </p:txBody>
          </p:sp>
        </mc:Choice>
        <mc:Fallback xmlns="">
          <p:sp>
            <p:nvSpPr>
              <p:cNvPr id="665" name="Approaches differ between studies:…"/>
              <p:cNvSpPr txBox="1">
                <a:spLocks noRot="1" noChangeAspect="1" noMove="1" noResize="1" noEditPoints="1" noAdjustHandles="1" noChangeArrowheads="1" noChangeShapeType="1" noTextEdit="1"/>
              </p:cNvSpPr>
              <p:nvPr/>
            </p:nvSpPr>
            <p:spPr>
              <a:xfrm>
                <a:off x="1098439" y="6754098"/>
                <a:ext cx="9520475" cy="1926891"/>
              </a:xfrm>
              <a:prstGeom prst="rect">
                <a:avLst/>
              </a:prstGeom>
              <a:blipFill>
                <a:blip r:embed="rId2"/>
                <a:stretch>
                  <a:fillRect l="-1198" t="-1961" r="-1864" b="-11765"/>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666" name="These are all open issues. It is an evolving field."/>
          <p:cNvSpPr txBox="1"/>
          <p:nvPr/>
        </p:nvSpPr>
        <p:spPr>
          <a:xfrm>
            <a:off x="3569193" y="9107400"/>
            <a:ext cx="5830661" cy="4191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l">
              <a:defRPr sz="2100"/>
            </a:pPr>
            <a:r>
              <a:t>These are all </a:t>
            </a:r>
            <a:r>
              <a:rPr b="1">
                <a:latin typeface="Helvetica"/>
                <a:ea typeface="Helvetica"/>
                <a:cs typeface="Helvetica"/>
                <a:sym typeface="Helvetica"/>
              </a:rPr>
              <a:t>open</a:t>
            </a:r>
            <a:r>
              <a:t> issues. It is an evolving field.</a:t>
            </a:r>
          </a:p>
        </p:txBody>
      </p:sp>
      <p:sp>
        <p:nvSpPr>
          <p:cNvPr id="667" name="Engquist and Froese (2014); Engquist et al. (2016);  - Monge-Ampere PDE solver (p=2) Yang and Engquist (2018); Yang et al. (2018);"/>
          <p:cNvSpPr txBox="1"/>
          <p:nvPr/>
        </p:nvSpPr>
        <p:spPr>
          <a:xfrm>
            <a:off x="1088417" y="2670818"/>
            <a:ext cx="8515402" cy="609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l">
              <a:defRPr sz="1700" i="1">
                <a:solidFill>
                  <a:schemeClr val="accent1"/>
                </a:solidFill>
                <a:latin typeface="Helvetica"/>
                <a:ea typeface="Helvetica"/>
                <a:cs typeface="Helvetica"/>
                <a:sym typeface="Helvetica"/>
              </a:defRPr>
            </a:pPr>
            <a:r>
              <a:t>Engquist and Froese (2014); Engquist et al. (2016);  </a:t>
            </a:r>
            <a:r>
              <a:rPr>
                <a:solidFill>
                  <a:srgbClr val="000000"/>
                </a:solidFill>
              </a:rPr>
              <a:t>- </a:t>
            </a:r>
            <a:r>
              <a:rPr i="0">
                <a:solidFill>
                  <a:srgbClr val="000000"/>
                </a:solidFill>
                <a:latin typeface="+mn-lt"/>
                <a:ea typeface="+mn-ea"/>
                <a:cs typeface="+mn-cs"/>
                <a:sym typeface="Helvetica Light"/>
              </a:rPr>
              <a:t>Monge-Ampere PDE solver (p=2)</a:t>
            </a:r>
            <a:br/>
            <a:r>
              <a:t>Yang and Engquist (2018); Yang et al. (2018); </a:t>
            </a:r>
          </a:p>
        </p:txBody>
      </p:sp>
      <p:sp>
        <p:nvSpPr>
          <p:cNvPr id="668" name="Me ́tivier et al. (2016 a,b,c,d); Me ́tivier et al. (2018 a,b);     - Dual formulation optimisation (p=1)…"/>
          <p:cNvSpPr txBox="1"/>
          <p:nvPr/>
        </p:nvSpPr>
        <p:spPr>
          <a:xfrm>
            <a:off x="1090155" y="3638894"/>
            <a:ext cx="9295449" cy="609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l">
              <a:defRPr sz="1700" i="1">
                <a:solidFill>
                  <a:schemeClr val="accent1"/>
                </a:solidFill>
                <a:latin typeface="Helvetica"/>
                <a:ea typeface="Helvetica"/>
                <a:cs typeface="Helvetica"/>
                <a:sym typeface="Helvetica"/>
              </a:defRPr>
            </a:pPr>
            <a:r>
              <a:t>Me ́tivier et al. (2016 a,b,c,d); Me ́tivier et al. (2018 a,b);     </a:t>
            </a:r>
            <a:r>
              <a:rPr>
                <a:solidFill>
                  <a:srgbClr val="000000"/>
                </a:solidFill>
              </a:rPr>
              <a:t>- </a:t>
            </a:r>
            <a:r>
              <a:rPr i="0">
                <a:solidFill>
                  <a:srgbClr val="000000"/>
                </a:solidFill>
                <a:latin typeface="+mn-lt"/>
                <a:ea typeface="+mn-ea"/>
                <a:cs typeface="+mn-cs"/>
                <a:sym typeface="Helvetica Light"/>
              </a:rPr>
              <a:t>Dual formulation optimisation (p=1)</a:t>
            </a:r>
          </a:p>
          <a:p>
            <a:pPr algn="l">
              <a:defRPr sz="1700" i="1">
                <a:solidFill>
                  <a:schemeClr val="accent1"/>
                </a:solidFill>
                <a:latin typeface="Helvetica"/>
                <a:ea typeface="Helvetica"/>
                <a:cs typeface="Helvetica"/>
                <a:sym typeface="Helvetica"/>
              </a:defRPr>
            </a:pPr>
            <a:r>
              <a:t>Me ́tivier et al. (2019); Yong et al. (2018)</a:t>
            </a:r>
          </a:p>
        </p:txBody>
      </p:sp>
      <p:sp>
        <p:nvSpPr>
          <p:cNvPr id="669" name="Hedjazian et al. (2019) - Seismic receiver functions; Huang et al. (2019) - Gravity inversion."/>
          <p:cNvSpPr txBox="1"/>
          <p:nvPr/>
        </p:nvSpPr>
        <p:spPr>
          <a:xfrm>
            <a:off x="1133193" y="4229089"/>
            <a:ext cx="8857388" cy="901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l" defTabSz="457200">
              <a:lnSpc>
                <a:spcPts val="3800"/>
              </a:lnSpc>
              <a:spcBef>
                <a:spcPts val="1200"/>
              </a:spcBef>
              <a:defRPr sz="1766" i="1">
                <a:solidFill>
                  <a:schemeClr val="accent1"/>
                </a:solidFill>
              </a:defRPr>
            </a:pPr>
            <a:endParaRPr sz="1200" i="0">
              <a:latin typeface="Helvetica"/>
              <a:ea typeface="Helvetica"/>
              <a:cs typeface="Helvetica"/>
              <a:sym typeface="Helvetica"/>
            </a:endParaRPr>
          </a:p>
          <a:p>
            <a:pPr algn="l">
              <a:defRPr sz="1700" i="1">
                <a:solidFill>
                  <a:schemeClr val="accent1"/>
                </a:solidFill>
                <a:latin typeface="Helvetica"/>
                <a:ea typeface="Helvetica"/>
                <a:cs typeface="Helvetica"/>
                <a:sym typeface="Helvetica"/>
              </a:defRPr>
            </a:pPr>
            <a:r>
              <a:t>Hedjazian et al. (2019) - </a:t>
            </a:r>
            <a:r>
              <a:rPr i="0">
                <a:solidFill>
                  <a:srgbClr val="000000"/>
                </a:solidFill>
                <a:latin typeface="+mn-lt"/>
                <a:ea typeface="+mn-ea"/>
                <a:cs typeface="+mn-cs"/>
                <a:sym typeface="Helvetica Light"/>
              </a:rPr>
              <a:t>Seismic receiver functions; </a:t>
            </a:r>
            <a:r>
              <a:t>Huang et al. (2019) - </a:t>
            </a:r>
            <a:r>
              <a:rPr i="0">
                <a:solidFill>
                  <a:srgbClr val="000000"/>
                </a:solidFill>
                <a:latin typeface="+mn-lt"/>
                <a:ea typeface="+mn-ea"/>
                <a:cs typeface="+mn-cs"/>
                <a:sym typeface="Helvetica Light"/>
              </a:rPr>
              <a:t>Gravity inversion.</a:t>
            </a:r>
            <a:endParaRPr sz="1200"/>
          </a:p>
        </p:txBody>
      </p:sp>
      <p:sp>
        <p:nvSpPr>
          <p:cNvPr id="670" name="Books and lecture notes:"/>
          <p:cNvSpPr txBox="1"/>
          <p:nvPr/>
        </p:nvSpPr>
        <p:spPr>
          <a:xfrm>
            <a:off x="1111157" y="5525229"/>
            <a:ext cx="3148547"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2100"/>
            </a:lvl1pPr>
          </a:lstStyle>
          <a:p>
            <a:r>
              <a:t>Books and lecture notes: </a:t>
            </a:r>
          </a:p>
        </p:txBody>
      </p:sp>
      <p:sp>
        <p:nvSpPr>
          <p:cNvPr id="671" name="Villani (2003, 2008); Ambrosio (2003); Santambrogio (2015)."/>
          <p:cNvSpPr txBox="1"/>
          <p:nvPr/>
        </p:nvSpPr>
        <p:spPr>
          <a:xfrm>
            <a:off x="1118987" y="6122780"/>
            <a:ext cx="5897831" cy="533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1700" i="1">
                <a:solidFill>
                  <a:schemeClr val="accent1"/>
                </a:solidFill>
                <a:latin typeface="Helvetica"/>
                <a:ea typeface="Helvetica"/>
                <a:cs typeface="Helvetica"/>
                <a:sym typeface="Helvetica"/>
              </a:defRPr>
            </a:lvl1pPr>
          </a:lstStyle>
          <a:p>
            <a:r>
              <a:t>Villani (2003, 2008); Ambrosio (2003); Santambrogio (2015).</a:t>
            </a:r>
            <a:endParaRPr sz="1200"/>
          </a:p>
        </p:txBody>
      </p:sp>
      <p:sp>
        <p:nvSpPr>
          <p:cNvPr id="672" name="Slide Number"/>
          <p:cNvSpPr txBox="1">
            <a:spLocks noGrp="1"/>
          </p:cNvSpPr>
          <p:nvPr>
            <p:ph type="sldNum" sz="quarter" idx="2"/>
          </p:nvPr>
        </p:nvSpPr>
        <p:spPr>
          <a:xfrm>
            <a:off x="12132026" y="9156700"/>
            <a:ext cx="368505" cy="38100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16</a:t>
            </a:fld>
            <a:endParaRP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9" name="How to make a time series positive?"/>
          <p:cNvSpPr txBox="1">
            <a:spLocks noGrp="1"/>
          </p:cNvSpPr>
          <p:nvPr>
            <p:ph type="title"/>
          </p:nvPr>
        </p:nvSpPr>
        <p:spPr>
          <a:xfrm>
            <a:off x="1166021" y="-554796"/>
            <a:ext cx="11049001" cy="2529590"/>
          </a:xfrm>
          <a:prstGeom prst="rect">
            <a:avLst/>
          </a:prstGeom>
        </p:spPr>
        <p:txBody>
          <a:bodyPr anchor="ctr"/>
          <a:lstStyle>
            <a:lvl1pPr marR="457200" defTabSz="647700">
              <a:defRPr sz="4800">
                <a:latin typeface="Bell MT"/>
                <a:ea typeface="Bell MT"/>
                <a:cs typeface="Bell MT"/>
                <a:sym typeface="Bell MT"/>
              </a:defRPr>
            </a:lvl1pPr>
          </a:lstStyle>
          <a:p>
            <a:r>
              <a:t>How to make a time series positive?</a:t>
            </a:r>
          </a:p>
        </p:txBody>
      </p:sp>
      <p:sp>
        <p:nvSpPr>
          <p:cNvPr id="800" name="Several existing approaches in literature to transform a time series to be positive."/>
          <p:cNvSpPr txBox="1"/>
          <p:nvPr/>
        </p:nvSpPr>
        <p:spPr>
          <a:xfrm>
            <a:off x="350470" y="1486503"/>
            <a:ext cx="10253160" cy="431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algn="l">
              <a:defRPr sz="2200"/>
            </a:lvl1pPr>
          </a:lstStyle>
          <a:p>
            <a:r>
              <a:t>Several existing approaches in literature to transform a time series to be positive.</a:t>
            </a:r>
          </a:p>
        </p:txBody>
      </p:sp>
      <p:sp>
        <p:nvSpPr>
          <p:cNvPr id="801" name="Addition method: Add positive constant to f(x) and g(x)"/>
          <p:cNvSpPr txBox="1"/>
          <p:nvPr/>
        </p:nvSpPr>
        <p:spPr>
          <a:xfrm>
            <a:off x="305384" y="2084266"/>
            <a:ext cx="9051748" cy="431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271638" indent="-271638" algn="l">
              <a:buSzPct val="75000"/>
              <a:buChar char="•"/>
              <a:defRPr sz="2200"/>
            </a:pPr>
            <a:r>
              <a:rPr>
                <a:solidFill>
                  <a:schemeClr val="accent5"/>
                </a:solidFill>
              </a:rPr>
              <a:t>Addition method</a:t>
            </a:r>
            <a:r>
              <a:t>: Add positive constant to f(x) and g(x)</a:t>
            </a:r>
          </a:p>
        </p:txBody>
      </p:sp>
      <p:pic>
        <p:nvPicPr>
          <p:cNvPr id="802" name="Image" descr="Image"/>
          <p:cNvPicPr>
            <a:picLocks noChangeAspect="1"/>
          </p:cNvPicPr>
          <p:nvPr/>
        </p:nvPicPr>
        <p:blipFill>
          <a:blip r:embed="rId3"/>
          <a:stretch>
            <a:fillRect/>
          </a:stretch>
        </p:blipFill>
        <p:spPr>
          <a:xfrm>
            <a:off x="1828995" y="2655114"/>
            <a:ext cx="3621902" cy="2716427"/>
          </a:xfrm>
          <a:prstGeom prst="rect">
            <a:avLst/>
          </a:prstGeom>
          <a:ln w="12700">
            <a:miter lim="400000"/>
          </a:ln>
        </p:spPr>
      </p:pic>
      <p:pic>
        <p:nvPicPr>
          <p:cNvPr id="803" name="Image" descr="Image"/>
          <p:cNvPicPr>
            <a:picLocks noChangeAspect="1"/>
          </p:cNvPicPr>
          <p:nvPr/>
        </p:nvPicPr>
        <p:blipFill>
          <a:blip r:embed="rId4"/>
          <a:stretch>
            <a:fillRect/>
          </a:stretch>
        </p:blipFill>
        <p:spPr>
          <a:xfrm>
            <a:off x="7167674" y="2734146"/>
            <a:ext cx="3476426" cy="2637395"/>
          </a:xfrm>
          <a:prstGeom prst="rect">
            <a:avLst/>
          </a:prstGeom>
          <a:ln w="12700">
            <a:miter lim="400000"/>
          </a:ln>
        </p:spPr>
      </p:pic>
      <p:sp>
        <p:nvSpPr>
          <p:cNvPr id="804" name="Issues: Loss of convexity w.r.t. time shifts; Transformation becomes local. =&gt; Reject."/>
          <p:cNvSpPr txBox="1"/>
          <p:nvPr/>
        </p:nvSpPr>
        <p:spPr>
          <a:xfrm>
            <a:off x="282097" y="5495800"/>
            <a:ext cx="11865160" cy="4064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l">
              <a:defRPr sz="2000"/>
            </a:pPr>
            <a:r>
              <a:rPr b="1">
                <a:latin typeface="Helvetica"/>
                <a:ea typeface="Helvetica"/>
                <a:cs typeface="Helvetica"/>
                <a:sym typeface="Helvetica"/>
              </a:rPr>
              <a:t>Issues:</a:t>
            </a:r>
            <a:r>
              <a:t> Loss of convexity w.r.t. time shifts; Transformation becomes local. =&gt; Reject.</a:t>
            </a:r>
          </a:p>
        </p:txBody>
      </p:sp>
      <p:sp>
        <p:nvSpPr>
          <p:cNvPr id="805" name="Take absolute values. Quite common solution."/>
          <p:cNvSpPr txBox="1"/>
          <p:nvPr/>
        </p:nvSpPr>
        <p:spPr>
          <a:xfrm>
            <a:off x="305384" y="6187383"/>
            <a:ext cx="9051748" cy="431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271638" indent="-271638" algn="l">
              <a:buSzPct val="75000"/>
              <a:buChar char="•"/>
              <a:defRPr sz="2200"/>
            </a:pPr>
            <a:r>
              <a:t>Take </a:t>
            </a:r>
            <a:r>
              <a:rPr>
                <a:solidFill>
                  <a:schemeClr val="accent5"/>
                </a:solidFill>
              </a:rPr>
              <a:t>absolute values</a:t>
            </a:r>
            <a:r>
              <a:t>. Quite common solution.</a:t>
            </a:r>
          </a:p>
        </p:txBody>
      </p:sp>
      <p:pic>
        <p:nvPicPr>
          <p:cNvPr id="806" name="Image" descr="Image"/>
          <p:cNvPicPr>
            <a:picLocks noChangeAspect="1"/>
          </p:cNvPicPr>
          <p:nvPr/>
        </p:nvPicPr>
        <p:blipFill>
          <a:blip r:embed="rId5"/>
          <a:stretch>
            <a:fillRect/>
          </a:stretch>
        </p:blipFill>
        <p:spPr>
          <a:xfrm>
            <a:off x="1701995" y="6645756"/>
            <a:ext cx="3516525" cy="2637394"/>
          </a:xfrm>
          <a:prstGeom prst="rect">
            <a:avLst/>
          </a:prstGeom>
          <a:ln w="12700">
            <a:miter lim="400000"/>
          </a:ln>
        </p:spPr>
      </p:pic>
      <p:pic>
        <p:nvPicPr>
          <p:cNvPr id="807" name="Image" descr="Image"/>
          <p:cNvPicPr>
            <a:picLocks noChangeAspect="1"/>
          </p:cNvPicPr>
          <p:nvPr/>
        </p:nvPicPr>
        <p:blipFill>
          <a:blip r:embed="rId6"/>
          <a:stretch>
            <a:fillRect/>
          </a:stretch>
        </p:blipFill>
        <p:spPr>
          <a:xfrm>
            <a:off x="7342997" y="6645756"/>
            <a:ext cx="3516526" cy="2637394"/>
          </a:xfrm>
          <a:prstGeom prst="rect">
            <a:avLst/>
          </a:prstGeom>
          <a:ln w="12700">
            <a:miter lim="400000"/>
          </a:ln>
        </p:spPr>
      </p:pic>
      <p:sp>
        <p:nvSpPr>
          <p:cNvPr id="808" name="Issues: Loss of polarity information in signal. In FWI results in no sensitivity to impedance contrasts."/>
          <p:cNvSpPr txBox="1"/>
          <p:nvPr/>
        </p:nvSpPr>
        <p:spPr>
          <a:xfrm>
            <a:off x="237011" y="9309723"/>
            <a:ext cx="12793532" cy="4064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l">
              <a:defRPr sz="2000"/>
            </a:pPr>
            <a:r>
              <a:rPr b="1">
                <a:latin typeface="Helvetica"/>
                <a:ea typeface="Helvetica"/>
                <a:cs typeface="Helvetica"/>
                <a:sym typeface="Helvetica"/>
              </a:rPr>
              <a:t>Issues:</a:t>
            </a:r>
            <a:r>
              <a:t> Loss of polarity information in signal. In FWI results in no sensitivity to impedance contrasts.</a:t>
            </a:r>
          </a:p>
        </p:txBody>
      </p:sp>
      <p:pic>
        <p:nvPicPr>
          <p:cNvPr id="809" name="Image" descr="Image"/>
          <p:cNvPicPr>
            <a:picLocks noChangeAspect="1"/>
          </p:cNvPicPr>
          <p:nvPr/>
        </p:nvPicPr>
        <p:blipFill>
          <a:blip r:embed="rId7"/>
          <a:stretch>
            <a:fillRect/>
          </a:stretch>
        </p:blipFill>
        <p:spPr>
          <a:xfrm>
            <a:off x="9272820" y="2085279"/>
            <a:ext cx="2940242" cy="524608"/>
          </a:xfrm>
          <a:prstGeom prst="rect">
            <a:avLst/>
          </a:prstGeom>
          <a:ln w="12700">
            <a:miter lim="400000"/>
          </a:ln>
        </p:spPr>
      </p:pic>
      <p:pic>
        <p:nvPicPr>
          <p:cNvPr id="810" name="Image" descr="Image"/>
          <p:cNvPicPr>
            <a:picLocks noChangeAspect="1"/>
          </p:cNvPicPr>
          <p:nvPr/>
        </p:nvPicPr>
        <p:blipFill>
          <a:blip r:embed="rId8"/>
          <a:stretch>
            <a:fillRect/>
          </a:stretch>
        </p:blipFill>
        <p:spPr>
          <a:xfrm>
            <a:off x="9824633" y="6011676"/>
            <a:ext cx="2366834" cy="524609"/>
          </a:xfrm>
          <a:prstGeom prst="rect">
            <a:avLst/>
          </a:prstGeom>
          <a:ln w="12700">
            <a:miter lim="400000"/>
          </a:ln>
        </p:spPr>
      </p:pic>
      <p:sp>
        <p:nvSpPr>
          <p:cNvPr id="811" name="Slide Number"/>
          <p:cNvSpPr txBox="1">
            <a:spLocks noGrp="1"/>
          </p:cNvSpPr>
          <p:nvPr>
            <p:ph type="sldNum" sz="quarter" idx="2"/>
          </p:nvPr>
        </p:nvSpPr>
        <p:spPr>
          <a:xfrm>
            <a:off x="12233626" y="9214756"/>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17</a:t>
            </a:fld>
            <a:endParaRP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5" name="How to make a time series positive - 2"/>
          <p:cNvSpPr txBox="1">
            <a:spLocks noGrp="1"/>
          </p:cNvSpPr>
          <p:nvPr>
            <p:ph type="title"/>
          </p:nvPr>
        </p:nvSpPr>
        <p:spPr>
          <a:xfrm>
            <a:off x="1166021" y="-554796"/>
            <a:ext cx="11049001" cy="2529590"/>
          </a:xfrm>
          <a:prstGeom prst="rect">
            <a:avLst/>
          </a:prstGeom>
        </p:spPr>
        <p:txBody>
          <a:bodyPr anchor="ctr"/>
          <a:lstStyle>
            <a:lvl1pPr marR="457200" defTabSz="647700">
              <a:defRPr sz="4800">
                <a:latin typeface="Bell MT"/>
                <a:ea typeface="Bell MT"/>
                <a:cs typeface="Bell MT"/>
                <a:sym typeface="Bell MT"/>
              </a:defRPr>
            </a:lvl1pPr>
          </a:lstStyle>
          <a:p>
            <a:r>
              <a:t>How to make a time series positive - 2</a:t>
            </a:r>
          </a:p>
        </p:txBody>
      </p:sp>
      <p:sp>
        <p:nvSpPr>
          <p:cNvPr id="816" name="Like with like: Separately transform +ve to +ve and -ve to -ve."/>
          <p:cNvSpPr txBox="1"/>
          <p:nvPr/>
        </p:nvSpPr>
        <p:spPr>
          <a:xfrm>
            <a:off x="305384" y="1639766"/>
            <a:ext cx="9051748" cy="431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271638" indent="-271638" algn="l">
              <a:buSzPct val="75000"/>
              <a:buChar char="•"/>
              <a:defRPr sz="2200"/>
            </a:pPr>
            <a:r>
              <a:rPr>
                <a:solidFill>
                  <a:schemeClr val="accent5"/>
                </a:solidFill>
              </a:rPr>
              <a:t>Like with like</a:t>
            </a:r>
            <a:r>
              <a:t>: Separately transform +ve to +ve and -ve to -ve.</a:t>
            </a:r>
          </a:p>
        </p:txBody>
      </p:sp>
      <p:pic>
        <p:nvPicPr>
          <p:cNvPr id="817" name="Image" descr="Image"/>
          <p:cNvPicPr>
            <a:picLocks noChangeAspect="1"/>
          </p:cNvPicPr>
          <p:nvPr/>
        </p:nvPicPr>
        <p:blipFill>
          <a:blip r:embed="rId3"/>
          <a:stretch>
            <a:fillRect/>
          </a:stretch>
        </p:blipFill>
        <p:spPr>
          <a:xfrm>
            <a:off x="852132" y="2287338"/>
            <a:ext cx="3380365" cy="2535274"/>
          </a:xfrm>
          <a:prstGeom prst="rect">
            <a:avLst/>
          </a:prstGeom>
          <a:ln w="12700">
            <a:miter lim="400000"/>
          </a:ln>
        </p:spPr>
      </p:pic>
      <p:sp>
        <p:nvSpPr>
          <p:cNvPr id="818" name="Issues: Loss of mass conservation; Artificial decorrelation between +ve and -ve parts."/>
          <p:cNvSpPr txBox="1"/>
          <p:nvPr/>
        </p:nvSpPr>
        <p:spPr>
          <a:xfrm>
            <a:off x="282097" y="5051300"/>
            <a:ext cx="12570626" cy="4064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l">
              <a:defRPr sz="2000"/>
            </a:pPr>
            <a:r>
              <a:rPr b="1">
                <a:latin typeface="Helvetica"/>
                <a:ea typeface="Helvetica"/>
                <a:cs typeface="Helvetica"/>
                <a:sym typeface="Helvetica"/>
              </a:rPr>
              <a:t>Issues:</a:t>
            </a:r>
            <a:r>
              <a:t> Loss of mass conservation; Artificial decorrelation between +ve and -ve parts. </a:t>
            </a:r>
          </a:p>
        </p:txBody>
      </p:sp>
      <p:sp>
        <p:nvSpPr>
          <p:cNvPr id="819" name="Global strategy: Mix +ve and -ve parts between f and g."/>
          <p:cNvSpPr txBox="1"/>
          <p:nvPr/>
        </p:nvSpPr>
        <p:spPr>
          <a:xfrm>
            <a:off x="305384" y="5742883"/>
            <a:ext cx="9051748" cy="431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271638" indent="-271638" algn="l">
              <a:buSzPct val="75000"/>
              <a:buChar char="•"/>
              <a:defRPr sz="2200"/>
            </a:pPr>
            <a:r>
              <a:rPr>
                <a:solidFill>
                  <a:schemeClr val="accent5"/>
                </a:solidFill>
              </a:rPr>
              <a:t>Global strategy</a:t>
            </a:r>
            <a:r>
              <a:t>: Mix +ve and -ve parts between f and g.</a:t>
            </a:r>
          </a:p>
        </p:txBody>
      </p:sp>
      <p:pic>
        <p:nvPicPr>
          <p:cNvPr id="820" name="Image" descr="Image"/>
          <p:cNvPicPr>
            <a:picLocks noChangeAspect="1"/>
          </p:cNvPicPr>
          <p:nvPr/>
        </p:nvPicPr>
        <p:blipFill>
          <a:blip r:embed="rId4"/>
          <a:stretch>
            <a:fillRect/>
          </a:stretch>
        </p:blipFill>
        <p:spPr>
          <a:xfrm>
            <a:off x="1701995" y="6201256"/>
            <a:ext cx="3516525" cy="2637394"/>
          </a:xfrm>
          <a:prstGeom prst="rect">
            <a:avLst/>
          </a:prstGeom>
          <a:ln w="12700">
            <a:miter lim="400000"/>
          </a:ln>
        </p:spPr>
      </p:pic>
      <p:sp>
        <p:nvSpPr>
          <p:cNvPr id="821" name="Issues: Ensures preservation of mass conservation;               If time signals are separated in time will map f+ to f- and g+ to g-."/>
          <p:cNvSpPr txBox="1"/>
          <p:nvPr/>
        </p:nvSpPr>
        <p:spPr>
          <a:xfrm>
            <a:off x="237011" y="8865222"/>
            <a:ext cx="10039882" cy="7112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l">
              <a:defRPr sz="2000"/>
            </a:pPr>
            <a:r>
              <a:rPr b="1">
                <a:latin typeface="Helvetica"/>
                <a:ea typeface="Helvetica"/>
                <a:cs typeface="Helvetica"/>
                <a:sym typeface="Helvetica"/>
              </a:rPr>
              <a:t>Issues:</a:t>
            </a:r>
            <a:r>
              <a:t> Ensures preservation of mass conservation; </a:t>
            </a:r>
            <a:br/>
            <a:r>
              <a:t>             If time signals are separated in time will map f+ to f- and g+ to g-.</a:t>
            </a:r>
          </a:p>
        </p:txBody>
      </p:sp>
      <p:pic>
        <p:nvPicPr>
          <p:cNvPr id="822" name="Image" descr="Image"/>
          <p:cNvPicPr>
            <a:picLocks noChangeAspect="1"/>
          </p:cNvPicPr>
          <p:nvPr/>
        </p:nvPicPr>
        <p:blipFill>
          <a:blip r:embed="rId5"/>
          <a:stretch>
            <a:fillRect/>
          </a:stretch>
        </p:blipFill>
        <p:spPr>
          <a:xfrm>
            <a:off x="8311234" y="1650529"/>
            <a:ext cx="3954580" cy="537274"/>
          </a:xfrm>
          <a:prstGeom prst="rect">
            <a:avLst/>
          </a:prstGeom>
          <a:ln w="12700">
            <a:miter lim="400000"/>
          </a:ln>
        </p:spPr>
      </p:pic>
      <p:pic>
        <p:nvPicPr>
          <p:cNvPr id="823" name="Image" descr="Image"/>
          <p:cNvPicPr>
            <a:picLocks noChangeAspect="1"/>
          </p:cNvPicPr>
          <p:nvPr/>
        </p:nvPicPr>
        <p:blipFill>
          <a:blip r:embed="rId6"/>
          <a:stretch>
            <a:fillRect/>
          </a:stretch>
        </p:blipFill>
        <p:spPr>
          <a:xfrm>
            <a:off x="5004128" y="2494415"/>
            <a:ext cx="3372786" cy="2529590"/>
          </a:xfrm>
          <a:prstGeom prst="rect">
            <a:avLst/>
          </a:prstGeom>
          <a:ln w="12700">
            <a:miter lim="400000"/>
          </a:ln>
        </p:spPr>
      </p:pic>
      <p:pic>
        <p:nvPicPr>
          <p:cNvPr id="824" name="Image" descr="Image"/>
          <p:cNvPicPr>
            <a:picLocks noChangeAspect="1"/>
          </p:cNvPicPr>
          <p:nvPr/>
        </p:nvPicPr>
        <p:blipFill>
          <a:blip r:embed="rId7"/>
          <a:stretch>
            <a:fillRect/>
          </a:stretch>
        </p:blipFill>
        <p:spPr>
          <a:xfrm>
            <a:off x="8663956" y="2387850"/>
            <a:ext cx="3656960" cy="2742720"/>
          </a:xfrm>
          <a:prstGeom prst="rect">
            <a:avLst/>
          </a:prstGeom>
          <a:ln w="12700">
            <a:miter lim="400000"/>
          </a:ln>
        </p:spPr>
      </p:pic>
      <p:pic>
        <p:nvPicPr>
          <p:cNvPr id="825" name="Image" descr="Image"/>
          <p:cNvPicPr>
            <a:picLocks noChangeAspect="1"/>
          </p:cNvPicPr>
          <p:nvPr/>
        </p:nvPicPr>
        <p:blipFill>
          <a:blip r:embed="rId8"/>
          <a:stretch>
            <a:fillRect/>
          </a:stretch>
        </p:blipFill>
        <p:spPr>
          <a:xfrm>
            <a:off x="8075409" y="5654791"/>
            <a:ext cx="4121563" cy="607985"/>
          </a:xfrm>
          <a:prstGeom prst="rect">
            <a:avLst/>
          </a:prstGeom>
          <a:ln w="12700">
            <a:miter lim="400000"/>
          </a:ln>
        </p:spPr>
      </p:pic>
      <p:pic>
        <p:nvPicPr>
          <p:cNvPr id="826" name="Image" descr="Image"/>
          <p:cNvPicPr>
            <a:picLocks noChangeAspect="1"/>
          </p:cNvPicPr>
          <p:nvPr/>
        </p:nvPicPr>
        <p:blipFill>
          <a:blip r:embed="rId9"/>
          <a:stretch>
            <a:fillRect/>
          </a:stretch>
        </p:blipFill>
        <p:spPr>
          <a:xfrm>
            <a:off x="6691510" y="6201256"/>
            <a:ext cx="3604329" cy="2680719"/>
          </a:xfrm>
          <a:prstGeom prst="rect">
            <a:avLst/>
          </a:prstGeom>
          <a:ln w="12700">
            <a:miter lim="400000"/>
          </a:ln>
        </p:spPr>
      </p:pic>
      <p:sp>
        <p:nvSpPr>
          <p:cNvPr id="827" name="From Engquist and Froese (2014)"/>
          <p:cNvSpPr txBox="1"/>
          <p:nvPr/>
        </p:nvSpPr>
        <p:spPr>
          <a:xfrm>
            <a:off x="9516880" y="8830912"/>
            <a:ext cx="2965895"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lnSpc>
                <a:spcPct val="117999"/>
              </a:lnSpc>
              <a:defRPr sz="1500" i="1">
                <a:solidFill>
                  <a:schemeClr val="accent1"/>
                </a:solidFill>
              </a:defRPr>
            </a:lvl1pPr>
          </a:lstStyle>
          <a:p>
            <a:r>
              <a:t>From Engquist and Froese (2014)</a:t>
            </a:r>
          </a:p>
        </p:txBody>
      </p:sp>
      <p:sp>
        <p:nvSpPr>
          <p:cNvPr id="828" name="Slide Number"/>
          <p:cNvSpPr txBox="1">
            <a:spLocks noGrp="1"/>
          </p:cNvSpPr>
          <p:nvPr>
            <p:ph type="sldNum" sz="quarter" idx="2"/>
          </p:nvPr>
        </p:nvSpPr>
        <p:spPr>
          <a:xfrm>
            <a:off x="12291683" y="9229271"/>
            <a:ext cx="368504"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18</a:t>
            </a:fld>
            <a:endParaRP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2" name="…and yet another"/>
          <p:cNvSpPr txBox="1">
            <a:spLocks noGrp="1"/>
          </p:cNvSpPr>
          <p:nvPr>
            <p:ph type="title"/>
          </p:nvPr>
        </p:nvSpPr>
        <p:spPr>
          <a:xfrm>
            <a:off x="1166021" y="-554796"/>
            <a:ext cx="11049001" cy="2529590"/>
          </a:xfrm>
          <a:prstGeom prst="rect">
            <a:avLst/>
          </a:prstGeom>
        </p:spPr>
        <p:txBody>
          <a:bodyPr anchor="ctr"/>
          <a:lstStyle>
            <a:lvl1pPr marR="457200" defTabSz="647700">
              <a:defRPr sz="4800">
                <a:latin typeface="Bell MT"/>
                <a:ea typeface="Bell MT"/>
                <a:cs typeface="Bell MT"/>
                <a:sym typeface="Bell MT"/>
              </a:defRPr>
            </a:lvl1pPr>
          </a:lstStyle>
          <a:p>
            <a:r>
              <a:t>…and yet another</a:t>
            </a:r>
          </a:p>
        </p:txBody>
      </p:sp>
      <p:sp>
        <p:nvSpPr>
          <p:cNvPr id="833" name="A new idea by Metivier et al (2018) Graph Space OT is to replace the time series by a point cloud of 2D points distributed along f(t) and g(t). This creates a 2D point cloud where the OT problem is to map from one to the other."/>
          <p:cNvSpPr txBox="1"/>
          <p:nvPr/>
        </p:nvSpPr>
        <p:spPr>
          <a:xfrm>
            <a:off x="305384" y="1309566"/>
            <a:ext cx="11901792" cy="1092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marL="271638" indent="-271638" algn="l">
              <a:buSzPct val="75000"/>
              <a:buChar char="•"/>
              <a:defRPr sz="2200"/>
            </a:lvl1pPr>
          </a:lstStyle>
          <a:p>
            <a:r>
              <a:t>A new idea by Metivier et al (2018) Graph Space OT is to replace the time series by a point cloud of 2D points distributed along f(t) and g(t). This creates a 2D point cloud where the OT problem is to map from one to the other.</a:t>
            </a:r>
          </a:p>
        </p:txBody>
      </p:sp>
      <p:pic>
        <p:nvPicPr>
          <p:cNvPr id="834" name="Image" descr="Image"/>
          <p:cNvPicPr>
            <a:picLocks noChangeAspect="1"/>
          </p:cNvPicPr>
          <p:nvPr/>
        </p:nvPicPr>
        <p:blipFill>
          <a:blip r:embed="rId3"/>
          <a:stretch>
            <a:fillRect/>
          </a:stretch>
        </p:blipFill>
        <p:spPr>
          <a:xfrm>
            <a:off x="5300514" y="2815942"/>
            <a:ext cx="6311965" cy="3260745"/>
          </a:xfrm>
          <a:prstGeom prst="rect">
            <a:avLst/>
          </a:prstGeom>
          <a:ln w="12700">
            <a:miter lim="400000"/>
          </a:ln>
        </p:spPr>
      </p:pic>
      <p:pic>
        <p:nvPicPr>
          <p:cNvPr id="835" name="Image" descr="Image"/>
          <p:cNvPicPr>
            <a:picLocks noChangeAspect="1"/>
          </p:cNvPicPr>
          <p:nvPr/>
        </p:nvPicPr>
        <p:blipFill>
          <a:blip r:embed="rId4"/>
          <a:stretch>
            <a:fillRect/>
          </a:stretch>
        </p:blipFill>
        <p:spPr>
          <a:xfrm>
            <a:off x="135257" y="6268527"/>
            <a:ext cx="5749786" cy="2970325"/>
          </a:xfrm>
          <a:prstGeom prst="rect">
            <a:avLst/>
          </a:prstGeom>
          <a:ln w="12700">
            <a:miter lim="400000"/>
          </a:ln>
        </p:spPr>
      </p:pic>
      <p:pic>
        <p:nvPicPr>
          <p:cNvPr id="836" name="Image" descr="Image"/>
          <p:cNvPicPr>
            <a:picLocks noChangeAspect="1"/>
          </p:cNvPicPr>
          <p:nvPr/>
        </p:nvPicPr>
        <p:blipFill>
          <a:blip r:embed="rId5"/>
          <a:stretch>
            <a:fillRect/>
          </a:stretch>
        </p:blipFill>
        <p:spPr>
          <a:xfrm>
            <a:off x="240458" y="2674504"/>
            <a:ext cx="5878086" cy="3036605"/>
          </a:xfrm>
          <a:prstGeom prst="rect">
            <a:avLst/>
          </a:prstGeom>
          <a:ln w="12700">
            <a:miter lim="400000"/>
          </a:ln>
        </p:spPr>
      </p:pic>
      <p:sp>
        <p:nvSpPr>
          <p:cNvPr id="837" name="Initial"/>
          <p:cNvSpPr txBox="1"/>
          <p:nvPr/>
        </p:nvSpPr>
        <p:spPr>
          <a:xfrm>
            <a:off x="2815462" y="2465782"/>
            <a:ext cx="766420" cy="431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2200"/>
            </a:lvl1pPr>
          </a:lstStyle>
          <a:p>
            <a:r>
              <a:t>Initial</a:t>
            </a:r>
          </a:p>
        </p:txBody>
      </p:sp>
      <p:sp>
        <p:nvSpPr>
          <p:cNvPr id="838" name="One GSOT solution"/>
          <p:cNvSpPr txBox="1"/>
          <p:nvPr/>
        </p:nvSpPr>
        <p:spPr>
          <a:xfrm>
            <a:off x="7985321" y="2465782"/>
            <a:ext cx="2521332" cy="431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2200"/>
            </a:lvl1pPr>
          </a:lstStyle>
          <a:p>
            <a:r>
              <a:t>One GSOT solution</a:t>
            </a:r>
          </a:p>
        </p:txBody>
      </p:sp>
      <p:sp>
        <p:nvSpPr>
          <p:cNvPr id="839" name="Another GSOT solution"/>
          <p:cNvSpPr txBox="1"/>
          <p:nvPr/>
        </p:nvSpPr>
        <p:spPr>
          <a:xfrm>
            <a:off x="1980627" y="5773918"/>
            <a:ext cx="2971725" cy="431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2200"/>
            </a:lvl1pPr>
          </a:lstStyle>
          <a:p>
            <a:r>
              <a:t>Another GSOT solution</a:t>
            </a:r>
          </a:p>
        </p:txBody>
      </p:sp>
      <p:sp>
        <p:nvSpPr>
          <p:cNvPr id="840" name="Different solutions are obtained depending on  choices of distance scaling (which seems unavoidable).…"/>
          <p:cNvSpPr txBox="1"/>
          <p:nvPr/>
        </p:nvSpPr>
        <p:spPr>
          <a:xfrm>
            <a:off x="5520620" y="6410819"/>
            <a:ext cx="7117462" cy="241300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l">
              <a:defRPr sz="2200"/>
            </a:pPr>
            <a:r>
              <a:t>Different solutions are obtained depending on </a:t>
            </a:r>
            <a:br/>
            <a:r>
              <a:t>choices of distance scaling (which seems unavoidable).</a:t>
            </a:r>
          </a:p>
          <a:p>
            <a:pPr algn="l">
              <a:defRPr sz="2200"/>
            </a:pPr>
            <a:endParaRPr/>
          </a:p>
          <a:p>
            <a:pPr algn="l">
              <a:defRPr sz="2200"/>
            </a:pPr>
            <a:r>
              <a:t>Note how (b) seems to map some points of the blue </a:t>
            </a:r>
            <a:br/>
            <a:r>
              <a:t>signal </a:t>
            </a:r>
            <a:r>
              <a:rPr i="1">
                <a:latin typeface="Helvetica"/>
                <a:ea typeface="Helvetica"/>
                <a:cs typeface="Helvetica"/>
                <a:sym typeface="Helvetica"/>
              </a:rPr>
              <a:t>to the zero line of the red signal</a:t>
            </a:r>
            <a:r>
              <a:rPr b="1" i="1">
                <a:latin typeface="Helvetica"/>
                <a:ea typeface="Helvetica"/>
                <a:cs typeface="Helvetica"/>
                <a:sym typeface="Helvetica"/>
              </a:rPr>
              <a:t> </a:t>
            </a:r>
            <a:r>
              <a:t>while (c) does </a:t>
            </a:r>
            <a:br/>
            <a:r>
              <a:t>not. This would appear to be a failing of the approach </a:t>
            </a:r>
            <a:br/>
            <a:r>
              <a:t>as its more a characteristic of L2, than Wp.</a:t>
            </a:r>
          </a:p>
        </p:txBody>
      </p:sp>
      <p:sp>
        <p:nvSpPr>
          <p:cNvPr id="841" name="Slide Number"/>
          <p:cNvSpPr txBox="1">
            <a:spLocks noGrp="1"/>
          </p:cNvSpPr>
          <p:nvPr>
            <p:ph type="sldNum" sz="quarter" idx="2"/>
          </p:nvPr>
        </p:nvSpPr>
        <p:spPr>
          <a:xfrm>
            <a:off x="12277169" y="9157957"/>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19</a:t>
            </a:fld>
            <a:endParaRP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2" name="Our way: Create a 2D `Fingerprint’ from 1D waveform"/>
          <p:cNvSpPr txBox="1">
            <a:spLocks noGrp="1"/>
          </p:cNvSpPr>
          <p:nvPr>
            <p:ph type="title"/>
          </p:nvPr>
        </p:nvSpPr>
        <p:spPr>
          <a:xfrm>
            <a:off x="1166021" y="-469585"/>
            <a:ext cx="11173808" cy="2529591"/>
          </a:xfrm>
          <a:prstGeom prst="rect">
            <a:avLst/>
          </a:prstGeom>
        </p:spPr>
        <p:txBody>
          <a:bodyPr anchor="ctr"/>
          <a:lstStyle/>
          <a:p>
            <a:pPr marR="457200" defTabSz="647700">
              <a:defRPr sz="3400">
                <a:latin typeface="+mn-lt"/>
                <a:ea typeface="+mn-ea"/>
                <a:cs typeface="+mn-cs"/>
                <a:sym typeface="Helvetica Light"/>
              </a:defRPr>
            </a:pPr>
            <a:r>
              <a:rPr b="1">
                <a:latin typeface="Helvetica"/>
                <a:ea typeface="Helvetica"/>
                <a:cs typeface="Helvetica"/>
                <a:sym typeface="Helvetica"/>
              </a:rPr>
              <a:t>Our way</a:t>
            </a:r>
            <a:r>
              <a:t>: Create a 2D `Fingerprint’ from 1D waveform</a:t>
            </a:r>
          </a:p>
        </p:txBody>
      </p:sp>
      <mc:AlternateContent xmlns:mc="http://schemas.openxmlformats.org/markup-compatibility/2006" xmlns:a14="http://schemas.microsoft.com/office/drawing/2010/main">
        <mc:Choice Requires="a14">
          <p:sp>
            <p:nvSpPr>
              <p:cNvPr id="883" name="Seismologists will recognise this calculation because it is identical to that of propagating a…"/>
              <p:cNvSpPr txBox="1"/>
              <p:nvPr/>
            </p:nvSpPr>
            <p:spPr>
              <a:xfrm>
                <a:off x="791649" y="7861023"/>
                <a:ext cx="11922552" cy="1231926"/>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lgn="l">
                  <a:lnSpc>
                    <a:spcPct val="120000"/>
                  </a:lnSpc>
                  <a:defRPr sz="2200" b="1">
                    <a:latin typeface="Helvetica"/>
                    <a:ea typeface="Helvetica"/>
                    <a:cs typeface="Helvetica"/>
                    <a:sym typeface="Helvetica"/>
                  </a:defRPr>
                </a:pPr>
                <a:r>
                  <a:rPr b="0">
                    <a:latin typeface="+mn-lt"/>
                    <a:ea typeface="+mn-ea"/>
                    <a:cs typeface="+mn-cs"/>
                    <a:sym typeface="Helvetica Light"/>
                  </a:rPr>
                  <a:t>Seismologists will recognise this calculation because it is identical to that of propagating a </a:t>
                </a:r>
              </a:p>
              <a:p>
                <a:pPr algn="l">
                  <a:lnSpc>
                    <a:spcPct val="120000"/>
                  </a:lnSpc>
                  <a:defRPr sz="2200" b="1">
                    <a:latin typeface="Helvetica"/>
                    <a:ea typeface="Helvetica"/>
                    <a:cs typeface="Helvetica"/>
                    <a:sym typeface="Helvetica"/>
                  </a:defRPr>
                </a:pPr>
                <a:r>
                  <a:rPr b="0">
                    <a:latin typeface="+mn-lt"/>
                    <a:ea typeface="+mn-ea"/>
                    <a:cs typeface="+mn-cs"/>
                    <a:sym typeface="Helvetica Light"/>
                  </a:rPr>
                  <a:t>seismic wavefront, initially in position </a:t>
                </a:r>
                <a14:m>
                  <m:oMath xmlns:m="http://schemas.openxmlformats.org/officeDocument/2006/math">
                    <m:r>
                      <a:rPr sz="2850" i="1">
                        <a:solidFill>
                          <a:srgbClr val="000000"/>
                        </a:solidFill>
                        <a:latin typeface="Cambria Math" panose="02040503050406030204" pitchFamily="18" charset="0"/>
                      </a:rPr>
                      <m:t>𝑢</m:t>
                    </m:r>
                    <m:r>
                      <a:rPr sz="2850" i="1">
                        <a:solidFill>
                          <a:srgbClr val="000000"/>
                        </a:solidFill>
                        <a:latin typeface="Cambria Math" panose="02040503050406030204" pitchFamily="18" charset="0"/>
                      </a:rPr>
                      <m:t>(</m:t>
                    </m:r>
                    <m:r>
                      <a:rPr sz="2850" i="1">
                        <a:solidFill>
                          <a:srgbClr val="000000"/>
                        </a:solidFill>
                        <a:latin typeface="Cambria Math" panose="02040503050406030204" pitchFamily="18" charset="0"/>
                      </a:rPr>
                      <m:t>𝑡</m:t>
                    </m:r>
                    <m:r>
                      <a:rPr sz="2850" i="1">
                        <a:solidFill>
                          <a:srgbClr val="000000"/>
                        </a:solidFill>
                        <a:latin typeface="Cambria Math" panose="02040503050406030204" pitchFamily="18" charset="0"/>
                      </a:rPr>
                      <m:t>)</m:t>
                    </m:r>
                  </m:oMath>
                </a14:m>
                <a:r>
                  <a:rPr b="0">
                    <a:latin typeface="+mn-lt"/>
                    <a:ea typeface="+mn-ea"/>
                    <a:cs typeface="+mn-cs"/>
                    <a:sym typeface="Helvetica Light"/>
                  </a:rPr>
                  <a:t>, both upward and downward according to Huygens’ principle (geometric ray theory) in a medium with constant velocity. </a:t>
                </a:r>
              </a:p>
            </p:txBody>
          </p:sp>
        </mc:Choice>
        <mc:Fallback xmlns="">
          <p:sp>
            <p:nvSpPr>
              <p:cNvPr id="883" name="Seismologists will recognise this calculation because it is identical to that of propagating a…"/>
              <p:cNvSpPr txBox="1">
                <a:spLocks noRot="1" noChangeAspect="1" noMove="1" noResize="1" noEditPoints="1" noAdjustHandles="1" noChangeArrowheads="1" noChangeShapeType="1" noTextEdit="1"/>
              </p:cNvSpPr>
              <p:nvPr/>
            </p:nvSpPr>
            <p:spPr>
              <a:xfrm>
                <a:off x="791649" y="7861023"/>
                <a:ext cx="11922552" cy="1231926"/>
              </a:xfrm>
              <a:prstGeom prst="rect">
                <a:avLst/>
              </a:prstGeom>
              <a:blipFill>
                <a:blip r:embed="rId4"/>
                <a:stretch>
                  <a:fillRect l="-957" r="-73511"/>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pic>
        <p:nvPicPr>
          <p:cNvPr id="884" name="obsx_largerframe_blue.mp4" descr="obsx_largerframe_blue.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1281994" y="2832932"/>
            <a:ext cx="10230379" cy="5115190"/>
          </a:xfrm>
          <a:prstGeom prst="rect">
            <a:avLst/>
          </a:prstGeom>
          <a:ln w="12700">
            <a:miter lim="400000"/>
          </a:ln>
        </p:spPr>
      </p:pic>
      <mc:AlternateContent xmlns:mc="http://schemas.openxmlformats.org/markup-compatibility/2006" xmlns:a14="http://schemas.microsoft.com/office/drawing/2010/main">
        <mc:Choice Requires="a14">
          <p:sp>
            <p:nvSpPr>
              <p:cNvPr id="885" name="Step 1: Rather than treating the +ve and -ve parts of a time series,  , differently, we create a  2-D positive function,  , which is the minimum distance from   to the waveform."/>
              <p:cNvSpPr txBox="1"/>
              <p:nvPr/>
            </p:nvSpPr>
            <p:spPr>
              <a:xfrm>
                <a:off x="490054" y="1747085"/>
                <a:ext cx="12357395" cy="939016"/>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lIns="50800" tIns="50800" rIns="50800" bIns="50800" anchor="ctr">
                <a:spAutoFit/>
              </a:bodyPr>
              <a:lstStyle/>
              <a:p>
                <a:pPr algn="l">
                  <a:lnSpc>
                    <a:spcPct val="150000"/>
                  </a:lnSpc>
                  <a:defRPr sz="2200" b="1">
                    <a:latin typeface="Helvetica"/>
                    <a:ea typeface="Helvetica"/>
                    <a:cs typeface="Helvetica"/>
                    <a:sym typeface="Helvetica"/>
                  </a:defRPr>
                </a:pPr>
                <a:r>
                  <a:t>Step 1: </a:t>
                </a:r>
                <a:r>
                  <a:rPr b="0">
                    <a:latin typeface="+mn-lt"/>
                    <a:ea typeface="+mn-ea"/>
                    <a:cs typeface="+mn-cs"/>
                    <a:sym typeface="Helvetica Light"/>
                  </a:rPr>
                  <a:t>Rather than treating the +ve and -ve parts of a time series, </a:t>
                </a:r>
                <a14:m>
                  <m:oMath xmlns:m="http://schemas.openxmlformats.org/officeDocument/2006/math">
                    <m:r>
                      <a:rPr sz="2850" i="1">
                        <a:solidFill>
                          <a:srgbClr val="000000"/>
                        </a:solidFill>
                        <a:latin typeface="Cambria Math" panose="02040503050406030204" pitchFamily="18" charset="0"/>
                      </a:rPr>
                      <m:t>𝑢</m:t>
                    </m:r>
                    <m:r>
                      <a:rPr sz="2850" i="1">
                        <a:solidFill>
                          <a:srgbClr val="000000"/>
                        </a:solidFill>
                        <a:latin typeface="Cambria Math" panose="02040503050406030204" pitchFamily="18" charset="0"/>
                      </a:rPr>
                      <m:t>(</m:t>
                    </m:r>
                    <m:r>
                      <a:rPr sz="2850" i="1">
                        <a:solidFill>
                          <a:srgbClr val="000000"/>
                        </a:solidFill>
                        <a:latin typeface="Cambria Math" panose="02040503050406030204" pitchFamily="18" charset="0"/>
                      </a:rPr>
                      <m:t>𝑡</m:t>
                    </m:r>
                    <m:r>
                      <a:rPr sz="2850" i="1">
                        <a:solidFill>
                          <a:srgbClr val="000000"/>
                        </a:solidFill>
                        <a:latin typeface="Cambria Math" panose="02040503050406030204" pitchFamily="18" charset="0"/>
                      </a:rPr>
                      <m:t>)</m:t>
                    </m:r>
                  </m:oMath>
                </a14:m>
                <a:r>
                  <a:rPr b="0">
                    <a:latin typeface="+mn-lt"/>
                    <a:ea typeface="+mn-ea"/>
                    <a:cs typeface="+mn-cs"/>
                    <a:sym typeface="Helvetica Light"/>
                  </a:rPr>
                  <a:t>, differently, we create a </a:t>
                </a:r>
                <a:br>
                  <a:rPr b="0">
                    <a:latin typeface="+mn-lt"/>
                    <a:ea typeface="+mn-ea"/>
                    <a:cs typeface="+mn-cs"/>
                    <a:sym typeface="Helvetica Light"/>
                  </a:rPr>
                </a:br>
                <a:r>
                  <a:rPr b="0">
                    <a:latin typeface="+mn-lt"/>
                    <a:ea typeface="+mn-ea"/>
                    <a:cs typeface="+mn-cs"/>
                    <a:sym typeface="Helvetica Light"/>
                  </a:rPr>
                  <a:t>2-D positive function, </a:t>
                </a:r>
                <a14:m>
                  <m:oMath xmlns:m="http://schemas.openxmlformats.org/officeDocument/2006/math">
                    <m:r>
                      <a:rPr sz="2750" i="1">
                        <a:solidFill>
                          <a:srgbClr val="000000"/>
                        </a:solidFill>
                        <a:latin typeface="Cambria Math" panose="02040503050406030204" pitchFamily="18" charset="0"/>
                      </a:rPr>
                      <m:t>𝑑</m:t>
                    </m:r>
                    <m:r>
                      <a:rPr sz="2750" i="1">
                        <a:solidFill>
                          <a:srgbClr val="000000"/>
                        </a:solidFill>
                        <a:latin typeface="Cambria Math" panose="02040503050406030204" pitchFamily="18" charset="0"/>
                      </a:rPr>
                      <m:t>(</m:t>
                    </m:r>
                    <m:r>
                      <a:rPr sz="2750" i="1">
                        <a:solidFill>
                          <a:srgbClr val="000000"/>
                        </a:solidFill>
                        <a:latin typeface="Cambria Math" panose="02040503050406030204" pitchFamily="18" charset="0"/>
                      </a:rPr>
                      <m:t>𝑢</m:t>
                    </m:r>
                    <m:r>
                      <a:rPr sz="2750" i="1">
                        <a:solidFill>
                          <a:srgbClr val="000000"/>
                        </a:solidFill>
                        <a:latin typeface="Cambria Math" panose="02040503050406030204" pitchFamily="18" charset="0"/>
                      </a:rPr>
                      <m:t>,</m:t>
                    </m:r>
                    <m:r>
                      <a:rPr sz="2750" i="1">
                        <a:solidFill>
                          <a:srgbClr val="000000"/>
                        </a:solidFill>
                        <a:latin typeface="Cambria Math" panose="02040503050406030204" pitchFamily="18" charset="0"/>
                      </a:rPr>
                      <m:t>𝑡</m:t>
                    </m:r>
                    <m:r>
                      <a:rPr sz="2750" i="1">
                        <a:solidFill>
                          <a:srgbClr val="000000"/>
                        </a:solidFill>
                        <a:latin typeface="Cambria Math" panose="02040503050406030204" pitchFamily="18" charset="0"/>
                      </a:rPr>
                      <m:t>)</m:t>
                    </m:r>
                  </m:oMath>
                </a14:m>
                <a:r>
                  <a:rPr b="0">
                    <a:latin typeface="+mn-lt"/>
                    <a:ea typeface="+mn-ea"/>
                    <a:cs typeface="+mn-cs"/>
                    <a:sym typeface="Helvetica Light"/>
                  </a:rPr>
                  <a:t>, which is the minimum distance from </a:t>
                </a:r>
                <a14:m>
                  <m:oMath xmlns:m="http://schemas.openxmlformats.org/officeDocument/2006/math">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𝑢</m:t>
                    </m:r>
                    <m:r>
                      <a:rPr sz="2800" i="1">
                        <a:solidFill>
                          <a:srgbClr val="000000"/>
                        </a:solidFill>
                        <a:latin typeface="Cambria Math" panose="02040503050406030204" pitchFamily="18" charset="0"/>
                      </a:rPr>
                      <m:t>,</m:t>
                    </m:r>
                    <m:r>
                      <a:rPr sz="2800" i="1">
                        <a:solidFill>
                          <a:srgbClr val="000000"/>
                        </a:solidFill>
                        <a:latin typeface="Cambria Math" panose="02040503050406030204" pitchFamily="18" charset="0"/>
                      </a:rPr>
                      <m:t>𝑡</m:t>
                    </m:r>
                    <m:r>
                      <a:rPr sz="2800" i="1">
                        <a:solidFill>
                          <a:srgbClr val="000000"/>
                        </a:solidFill>
                        <a:latin typeface="Cambria Math" panose="02040503050406030204" pitchFamily="18" charset="0"/>
                      </a:rPr>
                      <m:t>)</m:t>
                    </m:r>
                  </m:oMath>
                </a14:m>
                <a:r>
                  <a:rPr b="0">
                    <a:latin typeface="+mn-lt"/>
                    <a:ea typeface="+mn-ea"/>
                    <a:cs typeface="+mn-cs"/>
                    <a:sym typeface="Helvetica Light"/>
                  </a:rPr>
                  <a:t> to the waveform.</a:t>
                </a:r>
              </a:p>
            </p:txBody>
          </p:sp>
        </mc:Choice>
        <mc:Fallback xmlns="">
          <p:sp>
            <p:nvSpPr>
              <p:cNvPr id="885" name="Step 1: Rather than treating the +ve and -ve parts of a time series,  , differently, we create a  2-D positive function,  , which is the minimum distance from   to the waveform."/>
              <p:cNvSpPr txBox="1">
                <a:spLocks noRot="1" noChangeAspect="1" noMove="1" noResize="1" noEditPoints="1" noAdjustHandles="1" noChangeArrowheads="1" noChangeShapeType="1" noTextEdit="1"/>
              </p:cNvSpPr>
              <p:nvPr/>
            </p:nvSpPr>
            <p:spPr>
              <a:xfrm>
                <a:off x="490054" y="1747085"/>
                <a:ext cx="12357395" cy="939016"/>
              </a:xfrm>
              <a:prstGeom prst="rect">
                <a:avLst/>
              </a:prstGeom>
              <a:blipFill>
                <a:blip r:embed="rId6"/>
                <a:stretch>
                  <a:fillRect l="-924" b="-30667"/>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886" name="Efficiently done with the Fast Marching method of Sethian (1996,1999); Sethian and Popovici, (1999); Rawlinson and Sambridge, (2004)."/>
          <p:cNvSpPr txBox="1"/>
          <p:nvPr/>
        </p:nvSpPr>
        <p:spPr>
          <a:xfrm>
            <a:off x="505441" y="9271760"/>
            <a:ext cx="12461952"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lnSpc>
                <a:spcPct val="120000"/>
              </a:lnSpc>
              <a:defRPr sz="1600">
                <a:solidFill>
                  <a:schemeClr val="accent1">
                    <a:hueOff val="47394"/>
                    <a:satOff val="-25753"/>
                    <a:lumOff val="-7544"/>
                  </a:schemeClr>
                </a:solidFill>
              </a:defRPr>
            </a:lvl1pPr>
          </a:lstStyle>
          <a:p>
            <a:pPr>
              <a:defRPr b="1">
                <a:latin typeface="Helvetica"/>
                <a:ea typeface="Helvetica"/>
                <a:cs typeface="Helvetica"/>
                <a:sym typeface="Helvetica"/>
              </a:defRPr>
            </a:pPr>
            <a:r>
              <a:rPr b="0">
                <a:latin typeface="+mn-lt"/>
                <a:ea typeface="+mn-ea"/>
                <a:cs typeface="+mn-cs"/>
                <a:sym typeface="Helvetica Light"/>
              </a:rPr>
              <a:t>Efficiently done with the Fast Marching method of Sethian (1996,1999); Sethian and Popovici, (1999); Rawlinson and Sambridge, (2004).</a:t>
            </a:r>
          </a:p>
        </p:txBody>
      </p:sp>
      <p:pic>
        <p:nvPicPr>
          <p:cNvPr id="887" name="First_arrival_function_obsx_largerframe_k coloured.pdf" descr="First_arrival_function_obsx_largerframe_k coloured.pdf"/>
          <p:cNvPicPr>
            <a:picLocks noChangeAspect="1"/>
          </p:cNvPicPr>
          <p:nvPr/>
        </p:nvPicPr>
        <p:blipFill>
          <a:blip r:embed="rId7"/>
          <a:stretch>
            <a:fillRect/>
          </a:stretch>
        </p:blipFill>
        <p:spPr>
          <a:xfrm>
            <a:off x="2235347" y="3302784"/>
            <a:ext cx="9136458" cy="3968776"/>
          </a:xfrm>
          <a:prstGeom prst="rect">
            <a:avLst/>
          </a:prstGeom>
          <a:ln w="12700">
            <a:miter lim="400000"/>
          </a:ln>
        </p:spPr>
      </p:pic>
      <p:sp>
        <p:nvSpPr>
          <p:cNvPr id="888" name="Slide Number"/>
          <p:cNvSpPr txBox="1">
            <a:spLocks noGrp="1"/>
          </p:cNvSpPr>
          <p:nvPr>
            <p:ph type="sldNum" sz="quarter" idx="2"/>
          </p:nvPr>
        </p:nvSpPr>
        <p:spPr>
          <a:xfrm>
            <a:off x="12335226" y="8866414"/>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20</a:t>
            </a:fld>
            <a:endParaRPr/>
          </a:p>
        </p:txBody>
      </p:sp>
    </p:spTree>
  </p:cSld>
  <p:clrMapOvr>
    <a:masterClrMapping/>
  </p:clrMapOvr>
  <p:transition/>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799" fill="hold"/>
                                        <p:tgtEl>
                                          <p:spTgt spid="88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884"/>
                </p:tgtEl>
              </p:cMediaNode>
            </p:video>
            <p:seq concurrent="1" prevAc="none" nextAc="seek">
              <p:cTn id="8" restart="whenNotActive" fill="hold" evtFilter="cancelBubble" nodeType="interactiveSeq">
                <p:stCondLst>
                  <p:cond evt="onClick" delay="0">
                    <p:tgtEl>
                      <p:spTgt spid="88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84"/>
                                        </p:tgtEl>
                                      </p:cBhvr>
                                    </p:cmd>
                                  </p:childTnLst>
                                </p:cTn>
                              </p:par>
                            </p:childTnLst>
                          </p:cTn>
                        </p:par>
                      </p:childTnLst>
                    </p:cTn>
                  </p:par>
                </p:childTnLst>
              </p:cTn>
              <p:nextCondLst>
                <p:cond evt="onClick" delay="0">
                  <p:tgtEl>
                    <p:spTgt spid="88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7" name="Our way: Create a 2D `Fingerprint’ from 1D waveform"/>
          <p:cNvSpPr txBox="1">
            <a:spLocks noGrp="1"/>
          </p:cNvSpPr>
          <p:nvPr>
            <p:ph type="title"/>
          </p:nvPr>
        </p:nvSpPr>
        <p:spPr>
          <a:xfrm>
            <a:off x="796592" y="-479745"/>
            <a:ext cx="11411616" cy="2529591"/>
          </a:xfrm>
          <a:prstGeom prst="rect">
            <a:avLst/>
          </a:prstGeom>
        </p:spPr>
        <p:txBody>
          <a:bodyPr anchor="ctr"/>
          <a:lstStyle/>
          <a:p>
            <a:pPr marR="457200" defTabSz="647700">
              <a:defRPr sz="3500">
                <a:latin typeface="+mn-lt"/>
                <a:ea typeface="+mn-ea"/>
                <a:cs typeface="+mn-cs"/>
                <a:sym typeface="Helvetica Light"/>
              </a:defRPr>
            </a:pPr>
            <a:r>
              <a:rPr b="1">
                <a:latin typeface="Helvetica"/>
                <a:ea typeface="Helvetica"/>
                <a:cs typeface="Helvetica"/>
                <a:sym typeface="Helvetica"/>
              </a:rPr>
              <a:t>Our way</a:t>
            </a:r>
            <a:r>
              <a:t>: Create a 2D `Fingerprint’ from 1D waveform</a:t>
            </a:r>
          </a:p>
        </p:txBody>
      </p:sp>
      <mc:AlternateContent xmlns:mc="http://schemas.openxmlformats.org/markup-compatibility/2006" xmlns:a14="http://schemas.microsoft.com/office/drawing/2010/main">
        <mc:Choice Requires="a14">
          <p:sp>
            <p:nvSpPr>
              <p:cNvPr id="898" name="Step 2: Take the exponential of the distance function,"/>
              <p:cNvSpPr txBox="1"/>
              <p:nvPr/>
            </p:nvSpPr>
            <p:spPr>
              <a:xfrm>
                <a:off x="490054" y="1980233"/>
                <a:ext cx="12357395" cy="472721"/>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lIns="50800" tIns="50800" rIns="50800" bIns="50800" anchor="ctr">
                <a:spAutoFit/>
              </a:bodyPr>
              <a:lstStyle/>
              <a:p>
                <a:pPr algn="l">
                  <a:lnSpc>
                    <a:spcPct val="150000"/>
                  </a:lnSpc>
                  <a:defRPr sz="2200" b="1">
                    <a:latin typeface="Helvetica"/>
                    <a:ea typeface="Helvetica"/>
                    <a:cs typeface="Helvetica"/>
                    <a:sym typeface="Helvetica"/>
                  </a:defRPr>
                </a:pPr>
                <a:r>
                  <a:t>Step 2: </a:t>
                </a:r>
                <a:r>
                  <a:rPr b="0">
                    <a:latin typeface="+mn-lt"/>
                    <a:ea typeface="+mn-ea"/>
                    <a:cs typeface="+mn-cs"/>
                    <a:sym typeface="Helvetica Light"/>
                  </a:rPr>
                  <a:t>Take the exponential of the distance function, </a:t>
                </a:r>
                <a14:m>
                  <m:oMath xmlns:m="http://schemas.openxmlformats.org/officeDocument/2006/math">
                    <m:r>
                      <a:rPr sz="2700" i="1">
                        <a:solidFill>
                          <a:srgbClr val="000000"/>
                        </a:solidFill>
                        <a:latin typeface="Cambria Math" panose="02040503050406030204" pitchFamily="18" charset="0"/>
                      </a:rPr>
                      <m:t>𝜙</m:t>
                    </m:r>
                    <m:r>
                      <a:rPr sz="2700" i="1">
                        <a:solidFill>
                          <a:srgbClr val="000000"/>
                        </a:solidFill>
                        <a:latin typeface="Cambria Math" panose="02040503050406030204" pitchFamily="18" charset="0"/>
                      </a:rPr>
                      <m:t>(</m:t>
                    </m:r>
                    <m:r>
                      <a:rPr sz="2700" i="1">
                        <a:solidFill>
                          <a:srgbClr val="000000"/>
                        </a:solidFill>
                        <a:latin typeface="Cambria Math" panose="02040503050406030204" pitchFamily="18" charset="0"/>
                      </a:rPr>
                      <m:t>𝑢</m:t>
                    </m:r>
                    <m:r>
                      <a:rPr sz="2700" i="1">
                        <a:solidFill>
                          <a:srgbClr val="000000"/>
                        </a:solidFill>
                        <a:latin typeface="Cambria Math" panose="02040503050406030204" pitchFamily="18" charset="0"/>
                      </a:rPr>
                      <m:t>,</m:t>
                    </m:r>
                    <m:r>
                      <a:rPr sz="2700" i="1">
                        <a:solidFill>
                          <a:srgbClr val="000000"/>
                        </a:solidFill>
                        <a:latin typeface="Cambria Math" panose="02040503050406030204" pitchFamily="18" charset="0"/>
                      </a:rPr>
                      <m:t>𝑡</m:t>
                    </m:r>
                    <m:r>
                      <a:rPr sz="2700" i="1">
                        <a:solidFill>
                          <a:srgbClr val="000000"/>
                        </a:solidFill>
                        <a:latin typeface="Cambria Math" panose="02040503050406030204" pitchFamily="18" charset="0"/>
                      </a:rPr>
                      <m:t>)=</m:t>
                    </m:r>
                    <m:sSup>
                      <m:sSupPr>
                        <m:ctrlPr>
                          <a:rPr sz="2700" i="1">
                            <a:solidFill>
                              <a:srgbClr val="000000"/>
                            </a:solidFill>
                            <a:latin typeface="Cambria Math" panose="02040503050406030204" pitchFamily="18" charset="0"/>
                          </a:rPr>
                        </m:ctrlPr>
                      </m:sSupPr>
                      <m:e>
                        <m:r>
                          <a:rPr sz="2700" i="1">
                            <a:solidFill>
                              <a:srgbClr val="000000"/>
                            </a:solidFill>
                            <a:latin typeface="Cambria Math" panose="02040503050406030204" pitchFamily="18" charset="0"/>
                          </a:rPr>
                          <m:t>𝑒</m:t>
                        </m:r>
                      </m:e>
                      <m:sup>
                        <m:r>
                          <a:rPr sz="2700" i="1">
                            <a:solidFill>
                              <a:srgbClr val="000000"/>
                            </a:solidFill>
                            <a:latin typeface="Cambria Math" panose="02040503050406030204" pitchFamily="18" charset="0"/>
                          </a:rPr>
                          <m:t>−</m:t>
                        </m:r>
                        <m:r>
                          <a:rPr sz="2700" i="1">
                            <a:solidFill>
                              <a:srgbClr val="000000"/>
                            </a:solidFill>
                            <a:latin typeface="Cambria Math" panose="02040503050406030204" pitchFamily="18" charset="0"/>
                          </a:rPr>
                          <m:t>𝑑</m:t>
                        </m:r>
                        <m:r>
                          <a:rPr sz="2700" i="1">
                            <a:solidFill>
                              <a:srgbClr val="000000"/>
                            </a:solidFill>
                            <a:latin typeface="Cambria Math" panose="02040503050406030204" pitchFamily="18" charset="0"/>
                          </a:rPr>
                          <m:t>(</m:t>
                        </m:r>
                        <m:r>
                          <a:rPr sz="2700" i="1">
                            <a:solidFill>
                              <a:srgbClr val="000000"/>
                            </a:solidFill>
                            <a:latin typeface="Cambria Math" panose="02040503050406030204" pitchFamily="18" charset="0"/>
                          </a:rPr>
                          <m:t>𝑢</m:t>
                        </m:r>
                        <m:r>
                          <a:rPr sz="2700" i="1">
                            <a:solidFill>
                              <a:srgbClr val="000000"/>
                            </a:solidFill>
                            <a:latin typeface="Cambria Math" panose="02040503050406030204" pitchFamily="18" charset="0"/>
                          </a:rPr>
                          <m:t>,</m:t>
                        </m:r>
                        <m:r>
                          <a:rPr sz="2700" i="1">
                            <a:solidFill>
                              <a:srgbClr val="000000"/>
                            </a:solidFill>
                            <a:latin typeface="Cambria Math" panose="02040503050406030204" pitchFamily="18" charset="0"/>
                          </a:rPr>
                          <m:t>𝑡</m:t>
                        </m:r>
                        <m:r>
                          <a:rPr sz="2700" i="1">
                            <a:solidFill>
                              <a:srgbClr val="000000"/>
                            </a:solidFill>
                            <a:latin typeface="Cambria Math" panose="02040503050406030204" pitchFamily="18" charset="0"/>
                          </a:rPr>
                          <m:t>)/</m:t>
                        </m:r>
                        <m:r>
                          <a:rPr sz="2700" i="1">
                            <a:solidFill>
                              <a:srgbClr val="000000"/>
                            </a:solidFill>
                            <a:latin typeface="Cambria Math" panose="02040503050406030204" pitchFamily="18" charset="0"/>
                          </a:rPr>
                          <m:t>𝜆</m:t>
                        </m:r>
                      </m:sup>
                    </m:sSup>
                  </m:oMath>
                </a14:m>
                <a:endParaRPr b="0">
                  <a:latin typeface="+mn-lt"/>
                  <a:ea typeface="+mn-ea"/>
                  <a:cs typeface="+mn-cs"/>
                  <a:sym typeface="Helvetica Light"/>
                </a:endParaRPr>
              </a:p>
            </p:txBody>
          </p:sp>
        </mc:Choice>
        <mc:Fallback xmlns="">
          <p:sp>
            <p:nvSpPr>
              <p:cNvPr id="898" name="Step 2: Take the exponential of the distance function,"/>
              <p:cNvSpPr txBox="1">
                <a:spLocks noRot="1" noChangeAspect="1" noMove="1" noResize="1" noEditPoints="1" noAdjustHandles="1" noChangeArrowheads="1" noChangeShapeType="1" noTextEdit="1"/>
              </p:cNvSpPr>
              <p:nvPr/>
            </p:nvSpPr>
            <p:spPr>
              <a:xfrm>
                <a:off x="490054" y="1980233"/>
                <a:ext cx="12357395" cy="472721"/>
              </a:xfrm>
              <a:prstGeom prst="rect">
                <a:avLst/>
              </a:prstGeom>
              <a:blipFill>
                <a:blip r:embed="rId3"/>
                <a:stretch>
                  <a:fillRect l="-924" b="-45946"/>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pic>
        <p:nvPicPr>
          <p:cNvPr id="899" name="PDF_obs_helix_stride2.png" descr="PDF_obs_helix_stride2.png"/>
          <p:cNvPicPr>
            <a:picLocks noChangeAspect="1"/>
          </p:cNvPicPr>
          <p:nvPr/>
        </p:nvPicPr>
        <p:blipFill>
          <a:blip r:embed="rId4"/>
          <a:stretch>
            <a:fillRect/>
          </a:stretch>
        </p:blipFill>
        <p:spPr>
          <a:xfrm>
            <a:off x="-160906" y="2970783"/>
            <a:ext cx="6964816" cy="5554441"/>
          </a:xfrm>
          <a:prstGeom prst="rect">
            <a:avLst/>
          </a:prstGeom>
          <a:ln w="12700">
            <a:miter lim="400000"/>
          </a:ln>
        </p:spPr>
      </p:pic>
      <p:pic>
        <p:nvPicPr>
          <p:cNvPr id="900" name="PDF_obs_helix_stride2.png" descr="PDF_obs_helix_stride2.png"/>
          <p:cNvPicPr>
            <a:picLocks noChangeAspect="1"/>
          </p:cNvPicPr>
          <p:nvPr/>
        </p:nvPicPr>
        <p:blipFill>
          <a:blip r:embed="rId5"/>
          <a:stretch>
            <a:fillRect/>
          </a:stretch>
        </p:blipFill>
        <p:spPr>
          <a:xfrm>
            <a:off x="6343461" y="2970783"/>
            <a:ext cx="6964817" cy="5554441"/>
          </a:xfrm>
          <a:prstGeom prst="rect">
            <a:avLst/>
          </a:prstGeom>
          <a:ln w="12700">
            <a:miter lim="400000"/>
          </a:ln>
        </p:spPr>
      </p:pic>
      <mc:AlternateContent xmlns:mc="http://schemas.openxmlformats.org/markup-compatibility/2006" xmlns:a14="http://schemas.microsoft.com/office/drawing/2010/main">
        <mc:Choice Requires="a14">
          <p:sp>
            <p:nvSpPr>
              <p:cNvPr id="901" name="Small"/>
              <p:cNvSpPr txBox="1"/>
              <p:nvPr/>
            </p:nvSpPr>
            <p:spPr>
              <a:xfrm>
                <a:off x="2889135" y="8499774"/>
                <a:ext cx="864733" cy="392794"/>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lgn="l">
                  <a:lnSpc>
                    <a:spcPct val="150000"/>
                  </a:lnSpc>
                  <a:defRPr sz="1800" b="1">
                    <a:latin typeface="Helvetica"/>
                    <a:ea typeface="Helvetica"/>
                    <a:cs typeface="Helvetica"/>
                    <a:sym typeface="Helvetica"/>
                  </a:defRPr>
                </a:pPr>
                <a:r>
                  <a:rPr b="0">
                    <a:latin typeface="+mn-lt"/>
                    <a:ea typeface="+mn-ea"/>
                    <a:cs typeface="+mn-cs"/>
                    <a:sym typeface="Helvetica Light"/>
                  </a:rPr>
                  <a:t>Small </a:t>
                </a:r>
                <a14:m>
                  <m:oMath xmlns:m="http://schemas.openxmlformats.org/officeDocument/2006/math">
                    <m:r>
                      <a:rPr sz="2250" i="1">
                        <a:solidFill>
                          <a:srgbClr val="000000"/>
                        </a:solidFill>
                        <a:latin typeface="Cambria Math" panose="02040503050406030204" pitchFamily="18" charset="0"/>
                      </a:rPr>
                      <m:t>𝜆</m:t>
                    </m:r>
                  </m:oMath>
                </a14:m>
                <a:endParaRPr b="0">
                  <a:latin typeface="+mn-lt"/>
                  <a:ea typeface="+mn-ea"/>
                  <a:cs typeface="+mn-cs"/>
                  <a:sym typeface="Helvetica Light"/>
                </a:endParaRPr>
              </a:p>
            </p:txBody>
          </p:sp>
        </mc:Choice>
        <mc:Fallback xmlns="">
          <p:sp>
            <p:nvSpPr>
              <p:cNvPr id="901" name="Small"/>
              <p:cNvSpPr txBox="1">
                <a:spLocks noRot="1" noChangeAspect="1" noMove="1" noResize="1" noEditPoints="1" noAdjustHandles="1" noChangeArrowheads="1" noChangeShapeType="1" noTextEdit="1"/>
              </p:cNvSpPr>
              <p:nvPr/>
            </p:nvSpPr>
            <p:spPr>
              <a:xfrm>
                <a:off x="2889135" y="8499774"/>
                <a:ext cx="864733" cy="392794"/>
              </a:xfrm>
              <a:prstGeom prst="rect">
                <a:avLst/>
              </a:prstGeom>
              <a:blipFill>
                <a:blip r:embed="rId6"/>
                <a:stretch>
                  <a:fillRect l="-10145" r="-7246" b="-375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02" name="Large"/>
              <p:cNvSpPr txBox="1"/>
              <p:nvPr/>
            </p:nvSpPr>
            <p:spPr>
              <a:xfrm>
                <a:off x="9336239" y="8499774"/>
                <a:ext cx="903138" cy="392794"/>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algn="l">
                  <a:lnSpc>
                    <a:spcPct val="150000"/>
                  </a:lnSpc>
                  <a:defRPr sz="1800" b="1">
                    <a:latin typeface="Helvetica"/>
                    <a:ea typeface="Helvetica"/>
                    <a:cs typeface="Helvetica"/>
                    <a:sym typeface="Helvetica"/>
                  </a:defRPr>
                </a:pPr>
                <a:r>
                  <a:rPr b="0">
                    <a:latin typeface="+mn-lt"/>
                    <a:ea typeface="+mn-ea"/>
                    <a:cs typeface="+mn-cs"/>
                    <a:sym typeface="Helvetica Light"/>
                  </a:rPr>
                  <a:t>Large </a:t>
                </a:r>
                <a14:m>
                  <m:oMath xmlns:m="http://schemas.openxmlformats.org/officeDocument/2006/math">
                    <m:r>
                      <a:rPr sz="2250" i="1">
                        <a:solidFill>
                          <a:srgbClr val="000000"/>
                        </a:solidFill>
                        <a:latin typeface="Cambria Math" panose="02040503050406030204" pitchFamily="18" charset="0"/>
                      </a:rPr>
                      <m:t>𝜆</m:t>
                    </m:r>
                  </m:oMath>
                </a14:m>
                <a:endParaRPr b="0">
                  <a:latin typeface="+mn-lt"/>
                  <a:ea typeface="+mn-ea"/>
                  <a:cs typeface="+mn-cs"/>
                  <a:sym typeface="Helvetica Light"/>
                </a:endParaRPr>
              </a:p>
            </p:txBody>
          </p:sp>
        </mc:Choice>
        <mc:Fallback xmlns="">
          <p:sp>
            <p:nvSpPr>
              <p:cNvPr id="902" name="Large"/>
              <p:cNvSpPr txBox="1">
                <a:spLocks noRot="1" noChangeAspect="1" noMove="1" noResize="1" noEditPoints="1" noAdjustHandles="1" noChangeArrowheads="1" noChangeShapeType="1" noTextEdit="1"/>
              </p:cNvSpPr>
              <p:nvPr/>
            </p:nvSpPr>
            <p:spPr>
              <a:xfrm>
                <a:off x="9336239" y="8499774"/>
                <a:ext cx="903138" cy="392794"/>
              </a:xfrm>
              <a:prstGeom prst="rect">
                <a:avLst/>
              </a:prstGeom>
              <a:blipFill>
                <a:blip r:embed="rId7"/>
                <a:stretch>
                  <a:fillRect l="-11111" r="-6944" b="-375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903" name="Slide Number"/>
          <p:cNvSpPr txBox="1">
            <a:spLocks noGrp="1"/>
          </p:cNvSpPr>
          <p:nvPr>
            <p:ph type="sldNum" sz="quarter" idx="2"/>
          </p:nvPr>
        </p:nvSpPr>
        <p:spPr>
          <a:xfrm>
            <a:off x="12248141" y="9043054"/>
            <a:ext cx="368504"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21</a:t>
            </a:fld>
            <a:endParaRP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3" name="Marginal Wasserstein in 2D"/>
          <p:cNvSpPr txBox="1">
            <a:spLocks noGrp="1"/>
          </p:cNvSpPr>
          <p:nvPr>
            <p:ph type="title"/>
          </p:nvPr>
        </p:nvSpPr>
        <p:spPr>
          <a:xfrm>
            <a:off x="1050079" y="-267093"/>
            <a:ext cx="11651864" cy="2529590"/>
          </a:xfrm>
          <a:prstGeom prst="rect">
            <a:avLst/>
          </a:prstGeom>
        </p:spPr>
        <p:txBody>
          <a:bodyPr anchor="ctr"/>
          <a:lstStyle>
            <a:lvl1pPr marR="457200" defTabSz="647700">
              <a:defRPr sz="4100">
                <a:latin typeface="+mn-lt"/>
                <a:ea typeface="+mn-ea"/>
                <a:cs typeface="+mn-cs"/>
                <a:sym typeface="Helvetica Light"/>
              </a:defRPr>
            </a:lvl1pPr>
          </a:lstStyle>
          <a:p>
            <a:r>
              <a:t>Marginal Wasserstein in 2D</a:t>
            </a:r>
          </a:p>
        </p:txBody>
      </p:sp>
      <p:sp>
        <p:nvSpPr>
          <p:cNvPr id="944" name="We sum over each axis, and average Wasserstein distances between 1D Marginals."/>
          <p:cNvSpPr txBox="1"/>
          <p:nvPr/>
        </p:nvSpPr>
        <p:spPr>
          <a:xfrm>
            <a:off x="1090244" y="2210905"/>
            <a:ext cx="9871457" cy="406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lvl="1" algn="l">
              <a:lnSpc>
                <a:spcPct val="120000"/>
              </a:lnSpc>
              <a:defRPr sz="2000">
                <a:solidFill>
                  <a:schemeClr val="accent5">
                    <a:hueOff val="-176146"/>
                    <a:satOff val="3665"/>
                    <a:lumOff val="-13986"/>
                  </a:schemeClr>
                </a:solidFill>
              </a:defRPr>
            </a:pPr>
            <a:r>
              <a:t>We sum over each axis, and average Wasserstein distances between 1D Marginals.</a:t>
            </a:r>
          </a:p>
        </p:txBody>
      </p:sp>
      <p:pic>
        <p:nvPicPr>
          <p:cNvPr id="945" name="Ricker_start_fingerprint.pdf" descr="Ricker_start_fingerprint.pdf"/>
          <p:cNvPicPr>
            <a:picLocks noChangeAspect="1"/>
          </p:cNvPicPr>
          <p:nvPr/>
        </p:nvPicPr>
        <p:blipFill>
          <a:blip r:embed="rId2"/>
          <a:stretch>
            <a:fillRect/>
          </a:stretch>
        </p:blipFill>
        <p:spPr>
          <a:xfrm>
            <a:off x="6403044" y="2449949"/>
            <a:ext cx="4818082" cy="4818082"/>
          </a:xfrm>
          <a:prstGeom prst="rect">
            <a:avLst/>
          </a:prstGeom>
          <a:ln w="12700">
            <a:miter lim="400000"/>
          </a:ln>
        </p:spPr>
      </p:pic>
      <p:sp>
        <p:nvSpPr>
          <p:cNvPr id="946" name="Synthetic fingerprint"/>
          <p:cNvSpPr txBox="1"/>
          <p:nvPr/>
        </p:nvSpPr>
        <p:spPr>
          <a:xfrm>
            <a:off x="7707317" y="2593653"/>
            <a:ext cx="2906221" cy="44285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pPr lvl="1" algn="l">
              <a:lnSpc>
                <a:spcPct val="120000"/>
              </a:lnSpc>
              <a:defRPr sz="1400"/>
            </a:pPr>
            <a:r>
              <a:t>Synthetic fingerprint</a:t>
            </a:r>
          </a:p>
        </p:txBody>
      </p:sp>
      <p:pic>
        <p:nvPicPr>
          <p:cNvPr id="947" name="Marginal_t.png" descr="Marginal_t.png"/>
          <p:cNvPicPr>
            <a:picLocks noChangeAspect="1"/>
          </p:cNvPicPr>
          <p:nvPr/>
        </p:nvPicPr>
        <p:blipFill>
          <a:blip r:embed="rId3"/>
          <a:stretch>
            <a:fillRect/>
          </a:stretch>
        </p:blipFill>
        <p:spPr>
          <a:xfrm>
            <a:off x="6457895" y="6747703"/>
            <a:ext cx="4708379" cy="523154"/>
          </a:xfrm>
          <a:prstGeom prst="rect">
            <a:avLst/>
          </a:prstGeom>
          <a:ln w="12700">
            <a:miter lim="400000"/>
          </a:ln>
        </p:spPr>
      </p:pic>
      <p:pic>
        <p:nvPicPr>
          <p:cNvPr id="948" name="Marginal_u.png" descr="Marginal_u.png"/>
          <p:cNvPicPr>
            <a:picLocks noChangeAspect="1"/>
          </p:cNvPicPr>
          <p:nvPr/>
        </p:nvPicPr>
        <p:blipFill>
          <a:blip r:embed="rId4"/>
          <a:stretch>
            <a:fillRect/>
          </a:stretch>
        </p:blipFill>
        <p:spPr>
          <a:xfrm rot="16200000">
            <a:off x="4291789" y="4647203"/>
            <a:ext cx="4694131" cy="521572"/>
          </a:xfrm>
          <a:prstGeom prst="rect">
            <a:avLst/>
          </a:prstGeom>
          <a:ln w="12700">
            <a:miter lim="400000"/>
          </a:ln>
        </p:spPr>
      </p:pic>
      <p:pic>
        <p:nvPicPr>
          <p:cNvPr id="949" name="Ricker_start_fingerprint_obs.pdf" descr="Ricker_start_fingerprint_obs.pdf"/>
          <p:cNvPicPr>
            <a:picLocks noChangeAspect="1"/>
          </p:cNvPicPr>
          <p:nvPr/>
        </p:nvPicPr>
        <p:blipFill>
          <a:blip r:embed="rId5"/>
          <a:stretch>
            <a:fillRect/>
          </a:stretch>
        </p:blipFill>
        <p:spPr>
          <a:xfrm>
            <a:off x="1489430" y="2449949"/>
            <a:ext cx="4818083" cy="4818082"/>
          </a:xfrm>
          <a:prstGeom prst="rect">
            <a:avLst/>
          </a:prstGeom>
          <a:ln w="12700">
            <a:miter lim="400000"/>
          </a:ln>
        </p:spPr>
      </p:pic>
      <p:pic>
        <p:nvPicPr>
          <p:cNvPr id="950" name="Marginal_u_obs.png" descr="Marginal_u_obs.png"/>
          <p:cNvPicPr>
            <a:picLocks noChangeAspect="1"/>
          </p:cNvPicPr>
          <p:nvPr/>
        </p:nvPicPr>
        <p:blipFill>
          <a:blip r:embed="rId6"/>
          <a:stretch>
            <a:fillRect/>
          </a:stretch>
        </p:blipFill>
        <p:spPr>
          <a:xfrm rot="16200000">
            <a:off x="-620971" y="4650911"/>
            <a:ext cx="4694132" cy="521571"/>
          </a:xfrm>
          <a:prstGeom prst="rect">
            <a:avLst/>
          </a:prstGeom>
          <a:ln w="12700">
            <a:miter lim="400000"/>
          </a:ln>
        </p:spPr>
      </p:pic>
      <p:pic>
        <p:nvPicPr>
          <p:cNvPr id="951" name="Marginal_t_obs.png" descr="Marginal_t_obs.png"/>
          <p:cNvPicPr>
            <a:picLocks noChangeAspect="1"/>
          </p:cNvPicPr>
          <p:nvPr/>
        </p:nvPicPr>
        <p:blipFill>
          <a:blip r:embed="rId7"/>
          <a:stretch>
            <a:fillRect/>
          </a:stretch>
        </p:blipFill>
        <p:spPr>
          <a:xfrm>
            <a:off x="1544283" y="6751356"/>
            <a:ext cx="4708378" cy="523154"/>
          </a:xfrm>
          <a:prstGeom prst="rect">
            <a:avLst/>
          </a:prstGeom>
          <a:ln w="12700">
            <a:miter lim="400000"/>
          </a:ln>
        </p:spPr>
      </p:pic>
      <mc:AlternateContent xmlns:mc="http://schemas.openxmlformats.org/markup-compatibility/2006" xmlns:a14="http://schemas.microsoft.com/office/drawing/2010/main">
        <mc:Choice Requires="a14">
          <p:sp>
            <p:nvSpPr>
              <p:cNvPr id="952" name="Advantages:…"/>
              <p:cNvSpPr txBox="1"/>
              <p:nvPr/>
            </p:nvSpPr>
            <p:spPr>
              <a:xfrm>
                <a:off x="2188337" y="7461961"/>
                <a:ext cx="8568106" cy="2270418"/>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lvl="1" algn="l">
                  <a:lnSpc>
                    <a:spcPct val="120000"/>
                  </a:lnSpc>
                  <a:defRPr sz="1700">
                    <a:solidFill>
                      <a:schemeClr val="accent1">
                        <a:hueOff val="47394"/>
                        <a:satOff val="-25753"/>
                        <a:lumOff val="-7544"/>
                      </a:schemeClr>
                    </a:solidFill>
                  </a:defRPr>
                </a:pPr>
                <a:r>
                  <a:t>Advantages:</a:t>
                </a:r>
              </a:p>
              <a:p>
                <a:pPr marL="1143000" lvl="4" indent="-228600" algn="l">
                  <a:lnSpc>
                    <a:spcPct val="120000"/>
                  </a:lnSpc>
                  <a:buSzPct val="100000"/>
                  <a:buChar char="•"/>
                  <a:defRPr sz="1700">
                    <a:solidFill>
                      <a:schemeClr val="accent1">
                        <a:hueOff val="47394"/>
                        <a:satOff val="-25753"/>
                        <a:lumOff val="-7544"/>
                      </a:schemeClr>
                    </a:solidFill>
                  </a:defRPr>
                </a:pPr>
                <a:r>
                  <a:t>Takes advantage of 1D analytical OT solutions.</a:t>
                </a:r>
              </a:p>
              <a:p>
                <a:pPr marL="1143000" lvl="4" indent="-228600" algn="l">
                  <a:lnSpc>
                    <a:spcPct val="120000"/>
                  </a:lnSpc>
                  <a:buSzPct val="100000"/>
                  <a:buChar char="•"/>
                  <a:defRPr sz="1700">
                    <a:solidFill>
                      <a:schemeClr val="accent1">
                        <a:hueOff val="47394"/>
                        <a:satOff val="-25753"/>
                        <a:lumOff val="-7544"/>
                      </a:schemeClr>
                    </a:solidFill>
                  </a:defRPr>
                </a:pPr>
                <a:r>
                  <a:t>Handles different time windows about predicted and observed waveforms.  </a:t>
                </a:r>
              </a:p>
              <a:p>
                <a:pPr marL="1143000" lvl="4" indent="-228600" algn="l">
                  <a:lnSpc>
                    <a:spcPct val="120000"/>
                  </a:lnSpc>
                  <a:buSzPct val="100000"/>
                  <a:buChar char="•"/>
                  <a:defRPr sz="1700">
                    <a:solidFill>
                      <a:schemeClr val="accent1">
                        <a:hueOff val="47394"/>
                        <a:satOff val="-25753"/>
                        <a:lumOff val="-7544"/>
                      </a:schemeClr>
                    </a:solidFill>
                  </a:defRPr>
                </a:pPr>
                <a:r>
                  <a:t>Computational cost scales with </a:t>
                </a:r>
                <a14:m>
                  <m:oMath xmlns:m="http://schemas.openxmlformats.org/officeDocument/2006/math">
                    <m:r>
                      <a:rPr sz="2250" i="1">
                        <a:solidFill>
                          <a:srgbClr val="164E86"/>
                        </a:solidFill>
                        <a:latin typeface="Cambria Math" panose="02040503050406030204" pitchFamily="18" charset="0"/>
                      </a:rPr>
                      <m:t>𝑛</m:t>
                    </m:r>
                  </m:oMath>
                </a14:m>
                <a:r>
                  <a:t> rather than </a:t>
                </a:r>
                <a14:m>
                  <m:oMath xmlns:m="http://schemas.openxmlformats.org/officeDocument/2006/math">
                    <m:sSup>
                      <m:sSupPr>
                        <m:ctrlPr>
                          <a:rPr sz="2150" i="1">
                            <a:solidFill>
                              <a:srgbClr val="164E86"/>
                            </a:solidFill>
                            <a:latin typeface="Cambria Math" panose="02040503050406030204" pitchFamily="18" charset="0"/>
                          </a:rPr>
                        </m:ctrlPr>
                      </m:sSupPr>
                      <m:e>
                        <m:r>
                          <a:rPr sz="2150" i="1">
                            <a:solidFill>
                              <a:srgbClr val="164E86"/>
                            </a:solidFill>
                            <a:latin typeface="Cambria Math" panose="02040503050406030204" pitchFamily="18" charset="0"/>
                          </a:rPr>
                          <m:t>𝑛</m:t>
                        </m:r>
                      </m:e>
                      <m:sup>
                        <m:r>
                          <a:rPr sz="2150" i="1">
                            <a:solidFill>
                              <a:srgbClr val="164E86"/>
                            </a:solidFill>
                            <a:latin typeface="Cambria Math" panose="02040503050406030204" pitchFamily="18" charset="0"/>
                          </a:rPr>
                          <m:t>2</m:t>
                        </m:r>
                      </m:sup>
                    </m:sSup>
                  </m:oMath>
                </a14:m>
                <a:r>
                  <a:t> for </a:t>
                </a:r>
                <a14:m>
                  <m:oMath xmlns:m="http://schemas.openxmlformats.org/officeDocument/2006/math">
                    <m:r>
                      <a:rPr sz="2050" i="1">
                        <a:solidFill>
                          <a:srgbClr val="164E86"/>
                        </a:solidFill>
                        <a:latin typeface="Cambria Math" panose="02040503050406030204" pitchFamily="18" charset="0"/>
                      </a:rPr>
                      <m:t>𝑛</m:t>
                    </m:r>
                    <m:r>
                      <a:rPr sz="2050" i="1">
                        <a:solidFill>
                          <a:srgbClr val="164E86"/>
                        </a:solidFill>
                        <a:latin typeface="Cambria Math" panose="02040503050406030204" pitchFamily="18" charset="0"/>
                      </a:rPr>
                      <m:t>×</m:t>
                    </m:r>
                    <m:r>
                      <a:rPr sz="2050" i="1">
                        <a:solidFill>
                          <a:srgbClr val="164E86"/>
                        </a:solidFill>
                        <a:latin typeface="Cambria Math" panose="02040503050406030204" pitchFamily="18" charset="0"/>
                      </a:rPr>
                      <m:t>𝑛</m:t>
                    </m:r>
                  </m:oMath>
                </a14:m>
                <a:r>
                  <a:t> grid. </a:t>
                </a:r>
                <a:br/>
                <a:r>
                  <a:t>Faster than Sliced Wasserstein with similar results.</a:t>
                </a:r>
              </a:p>
              <a:p>
                <a:pPr marL="1143000" lvl="4" indent="-228600" algn="l">
                  <a:lnSpc>
                    <a:spcPct val="120000"/>
                  </a:lnSpc>
                  <a:buSzPct val="100000"/>
                  <a:buChar char="•"/>
                  <a:defRPr sz="1700">
                    <a:solidFill>
                      <a:schemeClr val="accent1">
                        <a:hueOff val="47394"/>
                        <a:satOff val="-25753"/>
                        <a:lumOff val="-7544"/>
                      </a:schemeClr>
                    </a:solidFill>
                  </a:defRPr>
                </a:pPr>
                <a:r>
                  <a:t>Derivatives </a:t>
                </a:r>
                <a14:m>
                  <m:oMath xmlns:m="http://schemas.openxmlformats.org/officeDocument/2006/math">
                    <m:r>
                      <a:rPr sz="2100" i="1">
                        <a:solidFill>
                          <a:srgbClr val="164E86"/>
                        </a:solidFill>
                        <a:latin typeface="Cambria Math" panose="02040503050406030204" pitchFamily="18" charset="0"/>
                      </a:rPr>
                      <m:t>𝜕</m:t>
                    </m:r>
                    <m:sSubSup>
                      <m:sSubSupPr>
                        <m:ctrlPr>
                          <a:rPr sz="2100" i="1">
                            <a:solidFill>
                              <a:srgbClr val="164E86"/>
                            </a:solidFill>
                            <a:latin typeface="Cambria Math" panose="02040503050406030204" pitchFamily="18" charset="0"/>
                          </a:rPr>
                        </m:ctrlPr>
                      </m:sSubSupPr>
                      <m:e>
                        <m:r>
                          <a:rPr sz="2100" i="1">
                            <a:solidFill>
                              <a:srgbClr val="164E86"/>
                            </a:solidFill>
                            <a:latin typeface="Cambria Math" panose="02040503050406030204" pitchFamily="18" charset="0"/>
                          </a:rPr>
                          <m:t>𝑊</m:t>
                        </m:r>
                      </m:e>
                      <m:sub>
                        <m:r>
                          <a:rPr sz="2100" i="1">
                            <a:solidFill>
                              <a:srgbClr val="164E86"/>
                            </a:solidFill>
                            <a:latin typeface="Cambria Math" panose="02040503050406030204" pitchFamily="18" charset="0"/>
                          </a:rPr>
                          <m:t>𝑝</m:t>
                        </m:r>
                      </m:sub>
                      <m:sup>
                        <m:r>
                          <a:rPr sz="2100" i="1">
                            <a:solidFill>
                              <a:srgbClr val="164E86"/>
                            </a:solidFill>
                            <a:latin typeface="Cambria Math" panose="02040503050406030204" pitchFamily="18" charset="0"/>
                          </a:rPr>
                          <m:t>𝑝</m:t>
                        </m:r>
                      </m:sup>
                    </m:sSubSup>
                    <m:r>
                      <a:rPr sz="2100" i="1">
                        <a:solidFill>
                          <a:srgbClr val="164E86"/>
                        </a:solidFill>
                        <a:latin typeface="Cambria Math" panose="02040503050406030204" pitchFamily="18" charset="0"/>
                      </a:rPr>
                      <m:t>/</m:t>
                    </m:r>
                    <m:r>
                      <a:rPr sz="2100" i="1">
                        <a:solidFill>
                          <a:srgbClr val="164E86"/>
                        </a:solidFill>
                        <a:latin typeface="Cambria Math" panose="02040503050406030204" pitchFamily="18" charset="0"/>
                      </a:rPr>
                      <m:t>𝜕</m:t>
                    </m:r>
                    <m:r>
                      <a:rPr sz="2100" i="1">
                        <a:solidFill>
                          <a:srgbClr val="164E86"/>
                        </a:solidFill>
                        <a:latin typeface="Cambria Math" panose="02040503050406030204" pitchFamily="18" charset="0"/>
                      </a:rPr>
                      <m:t>𝑢</m:t>
                    </m:r>
                  </m:oMath>
                </a14:m>
                <a:r>
                  <a:t> can be calculated.</a:t>
                </a:r>
              </a:p>
            </p:txBody>
          </p:sp>
        </mc:Choice>
        <mc:Fallback xmlns="">
          <p:sp>
            <p:nvSpPr>
              <p:cNvPr id="952" name="Advantages:…"/>
              <p:cNvSpPr txBox="1">
                <a:spLocks noRot="1" noChangeAspect="1" noMove="1" noResize="1" noEditPoints="1" noAdjustHandles="1" noChangeArrowheads="1" noChangeShapeType="1" noTextEdit="1"/>
              </p:cNvSpPr>
              <p:nvPr/>
            </p:nvSpPr>
            <p:spPr>
              <a:xfrm>
                <a:off x="2188337" y="7461961"/>
                <a:ext cx="8568106" cy="2270418"/>
              </a:xfrm>
              <a:prstGeom prst="rect">
                <a:avLst/>
              </a:prstGeom>
              <a:blipFill>
                <a:blip r:embed="rId8"/>
                <a:stretch>
                  <a:fillRect r="-888"/>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953" name="Slide Number"/>
          <p:cNvSpPr txBox="1">
            <a:spLocks noGrp="1"/>
          </p:cNvSpPr>
          <p:nvPr>
            <p:ph type="sldNum" sz="quarter" idx="2"/>
          </p:nvPr>
        </p:nvSpPr>
        <p:spPr>
          <a:xfrm>
            <a:off x="12262655" y="9142185"/>
            <a:ext cx="368504"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22</a:t>
            </a:fld>
            <a:endParaRPr/>
          </a:p>
        </p:txBody>
      </p:sp>
      <p:sp>
        <p:nvSpPr>
          <p:cNvPr id="954" name="Observed fingerprint"/>
          <p:cNvSpPr txBox="1"/>
          <p:nvPr/>
        </p:nvSpPr>
        <p:spPr>
          <a:xfrm>
            <a:off x="2729364" y="2593653"/>
            <a:ext cx="2906221" cy="44285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pPr lvl="1" algn="l">
              <a:lnSpc>
                <a:spcPct val="120000"/>
              </a:lnSpc>
              <a:defRPr sz="1400"/>
            </a:pPr>
            <a:r>
              <a:t>Observed fingerprint</a:t>
            </a:r>
          </a:p>
        </p:txBody>
      </p:sp>
      <p:sp>
        <p:nvSpPr>
          <p:cNvPr id="955" name="Our waveform misfit becomes the Wasserstein distance between observed and synthetic PDFs"/>
          <p:cNvSpPr txBox="1"/>
          <p:nvPr/>
        </p:nvSpPr>
        <p:spPr>
          <a:xfrm>
            <a:off x="599139" y="1642486"/>
            <a:ext cx="11108437" cy="406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lvl="1" algn="l">
              <a:lnSpc>
                <a:spcPct val="120000"/>
              </a:lnSpc>
              <a:defRPr sz="2000" b="1">
                <a:latin typeface="Helvetica"/>
                <a:ea typeface="Helvetica"/>
                <a:cs typeface="Helvetica"/>
                <a:sym typeface="Helvetica"/>
              </a:defRPr>
            </a:pPr>
            <a:r>
              <a:rPr b="0">
                <a:latin typeface="+mn-lt"/>
                <a:ea typeface="+mn-ea"/>
                <a:cs typeface="+mn-cs"/>
                <a:sym typeface="Helvetica Light"/>
              </a:rPr>
              <a:t>Our waveform misfit becomes the Wasserstein distance between observed and synthetic PDFs</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7" name="Computation of the Wasserstein distance between seismic fingerprints"/>
          <p:cNvSpPr txBox="1">
            <a:spLocks noGrp="1"/>
          </p:cNvSpPr>
          <p:nvPr>
            <p:ph type="title"/>
          </p:nvPr>
        </p:nvSpPr>
        <p:spPr>
          <a:xfrm>
            <a:off x="1050079" y="-267093"/>
            <a:ext cx="11651864" cy="2529590"/>
          </a:xfrm>
          <a:prstGeom prst="rect">
            <a:avLst/>
          </a:prstGeom>
        </p:spPr>
        <p:txBody>
          <a:bodyPr anchor="ctr"/>
          <a:lstStyle>
            <a:lvl1pPr marR="457200" defTabSz="647700">
              <a:defRPr sz="3500">
                <a:latin typeface="+mn-lt"/>
                <a:ea typeface="+mn-ea"/>
                <a:cs typeface="+mn-cs"/>
                <a:sym typeface="Helvetica Light"/>
              </a:defRPr>
            </a:lvl1pPr>
          </a:lstStyle>
          <a:p>
            <a:r>
              <a:t>Computation of the Wasserstein distance between seismic fingerprints</a:t>
            </a:r>
          </a:p>
        </p:txBody>
      </p:sp>
      <p:sp>
        <p:nvSpPr>
          <p:cNvPr id="958" name="Breaking down the calculation into 4 steps:"/>
          <p:cNvSpPr txBox="1"/>
          <p:nvPr/>
        </p:nvSpPr>
        <p:spPr>
          <a:xfrm>
            <a:off x="584921" y="2524756"/>
            <a:ext cx="5482413" cy="431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algn="l" defTabSz="647700">
              <a:lnSpc>
                <a:spcPct val="150000"/>
              </a:lnSpc>
              <a:defRPr sz="2200"/>
            </a:lvl1pPr>
          </a:lstStyle>
          <a:p>
            <a:r>
              <a:t>Breaking down the calculation into 4 steps:</a:t>
            </a:r>
          </a:p>
        </p:txBody>
      </p:sp>
      <p:sp>
        <p:nvSpPr>
          <p:cNvPr id="959" name="Square"/>
          <p:cNvSpPr/>
          <p:nvPr/>
        </p:nvSpPr>
        <p:spPr>
          <a:xfrm>
            <a:off x="2320051" y="4140982"/>
            <a:ext cx="1270001" cy="1270001"/>
          </a:xfrm>
          <a:prstGeom prst="rect">
            <a:avLst/>
          </a:prstGeom>
          <a:solidFill>
            <a:srgbClr val="D5F5C3"/>
          </a:solidFill>
          <a:ln w="25400">
            <a:solidFill>
              <a:srgbClr val="000000"/>
            </a:solidFill>
            <a:miter lim="400000"/>
          </a:ln>
        </p:spPr>
        <p:txBody>
          <a:bodyPr lIns="50800" tIns="50800" rIns="50800" bIns="50800" anchor="ctr"/>
          <a:lstStyle/>
          <a:p>
            <a:pPr>
              <a:defRPr sz="2400"/>
            </a:pPr>
            <a:endParaRPr/>
          </a:p>
        </p:txBody>
      </p:sp>
      <p:sp>
        <p:nvSpPr>
          <p:cNvPr id="960" name="Square"/>
          <p:cNvSpPr/>
          <p:nvPr/>
        </p:nvSpPr>
        <p:spPr>
          <a:xfrm>
            <a:off x="4499914" y="4140982"/>
            <a:ext cx="1270001" cy="1270001"/>
          </a:xfrm>
          <a:prstGeom prst="rect">
            <a:avLst/>
          </a:prstGeom>
          <a:solidFill>
            <a:srgbClr val="C5E0F9"/>
          </a:solidFill>
          <a:ln w="25400">
            <a:solidFill>
              <a:srgbClr val="000000"/>
            </a:solidFill>
            <a:miter lim="400000"/>
          </a:ln>
        </p:spPr>
        <p:txBody>
          <a:bodyPr lIns="50800" tIns="50800" rIns="50800" bIns="50800" anchor="ctr"/>
          <a:lstStyle/>
          <a:p>
            <a:pPr>
              <a:defRPr sz="2400"/>
            </a:pPr>
            <a:endParaRPr/>
          </a:p>
        </p:txBody>
      </p:sp>
      <p:sp>
        <p:nvSpPr>
          <p:cNvPr id="961" name="Square"/>
          <p:cNvSpPr/>
          <p:nvPr/>
        </p:nvSpPr>
        <p:spPr>
          <a:xfrm>
            <a:off x="6679778" y="4140982"/>
            <a:ext cx="1270001" cy="1270001"/>
          </a:xfrm>
          <a:prstGeom prst="rect">
            <a:avLst/>
          </a:prstGeom>
          <a:solidFill>
            <a:srgbClr val="F5D4C3"/>
          </a:solidFill>
          <a:ln w="25400">
            <a:solidFill>
              <a:srgbClr val="000000"/>
            </a:solidFill>
            <a:miter lim="400000"/>
          </a:ln>
        </p:spPr>
        <p:txBody>
          <a:bodyPr lIns="50800" tIns="50800" rIns="50800" bIns="50800" anchor="ctr"/>
          <a:lstStyle/>
          <a:p>
            <a:pPr>
              <a:defRPr sz="2400"/>
            </a:pPr>
            <a:endParaRPr/>
          </a:p>
        </p:txBody>
      </p:sp>
      <p:sp>
        <p:nvSpPr>
          <p:cNvPr id="962" name="Square"/>
          <p:cNvSpPr/>
          <p:nvPr/>
        </p:nvSpPr>
        <p:spPr>
          <a:xfrm>
            <a:off x="8788664" y="4140982"/>
            <a:ext cx="1270001" cy="1270001"/>
          </a:xfrm>
          <a:prstGeom prst="rect">
            <a:avLst/>
          </a:prstGeom>
          <a:solidFill>
            <a:srgbClr val="E7C3F5"/>
          </a:solidFill>
          <a:ln w="25400">
            <a:solidFill>
              <a:srgbClr val="000000"/>
            </a:solidFill>
            <a:miter lim="400000"/>
          </a:ln>
        </p:spPr>
        <p:txBody>
          <a:bodyPr lIns="50800" tIns="50800" rIns="50800" bIns="50800" anchor="ctr"/>
          <a:lstStyle/>
          <a:p>
            <a:pPr>
              <a:defRPr sz="2400"/>
            </a:pPr>
            <a:endParaRPr/>
          </a:p>
        </p:txBody>
      </p:sp>
      <mc:AlternateContent xmlns:mc="http://schemas.openxmlformats.org/markup-compatibility/2006" xmlns:a14="http://schemas.microsoft.com/office/drawing/2010/main">
        <mc:Choice Requires="a14">
          <p:sp>
            <p:nvSpPr>
              <p:cNvPr id="963" name="Equation"/>
              <p:cNvSpPr txBox="1"/>
              <p:nvPr/>
            </p:nvSpPr>
            <p:spPr>
              <a:xfrm>
                <a:off x="824548" y="4512989"/>
                <a:ext cx="1105279" cy="511946"/>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sSubSup>
                        <m:sSubSupPr>
                          <m:ctrlPr>
                            <a:rPr sz="3600" i="1">
                              <a:solidFill>
                                <a:srgbClr val="000000"/>
                              </a:solidFill>
                              <a:latin typeface="Cambria Math" panose="02040503050406030204" pitchFamily="18" charset="0"/>
                            </a:rPr>
                          </m:ctrlPr>
                        </m:sSubSupPr>
                        <m:e>
                          <m:r>
                            <a:rPr sz="3600" i="1">
                              <a:solidFill>
                                <a:srgbClr val="000000"/>
                              </a:solidFill>
                              <a:latin typeface="Cambria Math" panose="02040503050406030204" pitchFamily="18" charset="0"/>
                            </a:rPr>
                            <m:t>𝑊</m:t>
                          </m:r>
                        </m:e>
                        <m:sub>
                          <m:r>
                            <a:rPr sz="3600" i="1">
                              <a:solidFill>
                                <a:srgbClr val="000000"/>
                              </a:solidFill>
                              <a:latin typeface="Cambria Math" panose="02040503050406030204" pitchFamily="18" charset="0"/>
                            </a:rPr>
                            <m:t>𝑝</m:t>
                          </m:r>
                        </m:sub>
                        <m:sup>
                          <m:r>
                            <a:rPr sz="3600" i="1">
                              <a:solidFill>
                                <a:srgbClr val="000000"/>
                              </a:solidFill>
                              <a:latin typeface="Cambria Math" panose="02040503050406030204" pitchFamily="18" charset="0"/>
                            </a:rPr>
                            <m:t>𝑝</m:t>
                          </m:r>
                        </m:sup>
                      </m:sSubSup>
                      <m:r>
                        <a:rPr sz="3600" i="1">
                          <a:solidFill>
                            <a:srgbClr val="000000"/>
                          </a:solidFill>
                          <a:latin typeface="Cambria Math" panose="02040503050406030204" pitchFamily="18" charset="0"/>
                        </a:rPr>
                        <m:t>=</m:t>
                      </m:r>
                    </m:oMath>
                  </m:oMathPara>
                </a14:m>
                <a:endParaRPr sz="3600"/>
              </a:p>
            </p:txBody>
          </p:sp>
        </mc:Choice>
        <mc:Fallback xmlns="">
          <p:sp>
            <p:nvSpPr>
              <p:cNvPr id="963" name="Equation"/>
              <p:cNvSpPr txBox="1">
                <a:spLocks noRot="1" noChangeAspect="1" noMove="1" noResize="1" noEditPoints="1" noAdjustHandles="1" noChangeArrowheads="1" noChangeShapeType="1" noTextEdit="1"/>
              </p:cNvSpPr>
              <p:nvPr/>
            </p:nvSpPr>
            <p:spPr>
              <a:xfrm>
                <a:off x="824548" y="4512989"/>
                <a:ext cx="1105279" cy="511946"/>
              </a:xfrm>
              <a:prstGeom prst="rect">
                <a:avLst/>
              </a:prstGeom>
              <a:blipFill>
                <a:blip r:embed="rId2"/>
                <a:stretch>
                  <a:fillRect l="-13483" r="-13483" b="-48780"/>
                </a:stretch>
              </a:blipFill>
              <a:ln w="12700">
                <a:miter lim="400000"/>
              </a:ln>
            </p:spPr>
            <p:txBody>
              <a:bodyPr/>
              <a:lstStyle/>
              <a:p>
                <a:r>
                  <a:rPr lang="en-US">
                    <a:noFill/>
                  </a:rPr>
                  <a:t> </a:t>
                </a:r>
              </a:p>
            </p:txBody>
          </p:sp>
        </mc:Fallback>
      </mc:AlternateContent>
      <p:sp>
        <p:nvSpPr>
          <p:cNvPr id="964" name="Line"/>
          <p:cNvSpPr/>
          <p:nvPr/>
        </p:nvSpPr>
        <p:spPr>
          <a:xfrm flipH="1">
            <a:off x="3735786" y="5047698"/>
            <a:ext cx="618393" cy="1"/>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965" name="Line"/>
          <p:cNvSpPr/>
          <p:nvPr/>
        </p:nvSpPr>
        <p:spPr>
          <a:xfrm flipH="1">
            <a:off x="5915650" y="5047698"/>
            <a:ext cx="618393" cy="1"/>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966" name="Line"/>
          <p:cNvSpPr/>
          <p:nvPr/>
        </p:nvSpPr>
        <p:spPr>
          <a:xfrm flipH="1">
            <a:off x="8060025" y="5047698"/>
            <a:ext cx="618393" cy="1"/>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967" name="Square"/>
          <p:cNvSpPr/>
          <p:nvPr/>
        </p:nvSpPr>
        <p:spPr>
          <a:xfrm>
            <a:off x="10897551" y="4140982"/>
            <a:ext cx="1270001" cy="1270001"/>
          </a:xfrm>
          <a:prstGeom prst="rect">
            <a:avLst/>
          </a:prstGeom>
          <a:solidFill>
            <a:srgbClr val="FFFFFF"/>
          </a:solidFill>
          <a:ln w="25400">
            <a:solidFill>
              <a:srgbClr val="000000"/>
            </a:solidFill>
            <a:miter lim="400000"/>
          </a:ln>
        </p:spPr>
        <p:txBody>
          <a:bodyPr lIns="50800" tIns="50800" rIns="50800" bIns="50800" anchor="ctr"/>
          <a:lstStyle/>
          <a:p>
            <a:pPr>
              <a:defRPr sz="2400"/>
            </a:pPr>
            <a:endParaRPr/>
          </a:p>
        </p:txBody>
      </p:sp>
      <p:sp>
        <p:nvSpPr>
          <p:cNvPr id="968" name="Line"/>
          <p:cNvSpPr/>
          <p:nvPr/>
        </p:nvSpPr>
        <p:spPr>
          <a:xfrm flipH="1">
            <a:off x="10179000" y="5047698"/>
            <a:ext cx="618393" cy="1"/>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969" name="Earth model  parameters"/>
          <p:cNvSpPr txBox="1"/>
          <p:nvPr/>
        </p:nvSpPr>
        <p:spPr>
          <a:xfrm>
            <a:off x="11237629" y="4157581"/>
            <a:ext cx="1088137" cy="878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1500"/>
            </a:pPr>
            <a:r>
              <a:rPr dirty="0"/>
              <a:t>Earth</a:t>
            </a:r>
            <a:br>
              <a:rPr dirty="0"/>
            </a:br>
            <a:r>
              <a:rPr dirty="0"/>
              <a:t>model </a:t>
            </a:r>
            <a:br>
              <a:rPr dirty="0"/>
            </a:br>
            <a:r>
              <a:rPr dirty="0"/>
              <a:t>parameters</a:t>
            </a:r>
          </a:p>
        </p:txBody>
      </p:sp>
      <p:sp>
        <p:nvSpPr>
          <p:cNvPr id="970" name="Seismic…"/>
          <p:cNvSpPr txBox="1"/>
          <p:nvPr/>
        </p:nvSpPr>
        <p:spPr>
          <a:xfrm>
            <a:off x="9112746" y="4207203"/>
            <a:ext cx="943357" cy="6045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1500"/>
            </a:pPr>
            <a:r>
              <a:rPr dirty="0"/>
              <a:t>Seismic</a:t>
            </a:r>
          </a:p>
          <a:p>
            <a:pPr marR="457200" defTabSz="647700">
              <a:lnSpc>
                <a:spcPct val="120000"/>
              </a:lnSpc>
              <a:defRPr sz="1500"/>
            </a:pPr>
            <a:r>
              <a:rPr dirty="0"/>
              <a:t>waveform</a:t>
            </a:r>
          </a:p>
        </p:txBody>
      </p:sp>
      <p:sp>
        <p:nvSpPr>
          <p:cNvPr id="971" name="2D Fingerprint…"/>
          <p:cNvSpPr txBox="1"/>
          <p:nvPr/>
        </p:nvSpPr>
        <p:spPr>
          <a:xfrm>
            <a:off x="6958147" y="4161846"/>
            <a:ext cx="1035178" cy="878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1500"/>
            </a:pPr>
            <a:r>
              <a:rPr dirty="0"/>
              <a:t>2D</a:t>
            </a:r>
            <a:br>
              <a:rPr dirty="0"/>
            </a:br>
            <a:r>
              <a:rPr dirty="0"/>
              <a:t>Fingerprint</a:t>
            </a:r>
          </a:p>
          <a:p>
            <a:pPr marR="457200" defTabSz="647700">
              <a:lnSpc>
                <a:spcPct val="120000"/>
              </a:lnSpc>
              <a:defRPr sz="1500"/>
            </a:pPr>
            <a:r>
              <a:rPr dirty="0" err="1"/>
              <a:t>nxn</a:t>
            </a:r>
            <a:r>
              <a:rPr dirty="0"/>
              <a:t> grid</a:t>
            </a:r>
          </a:p>
        </p:txBody>
      </p:sp>
      <p:sp>
        <p:nvSpPr>
          <p:cNvPr id="972" name="2D PDF"/>
          <p:cNvSpPr txBox="1"/>
          <p:nvPr/>
        </p:nvSpPr>
        <p:spPr>
          <a:xfrm>
            <a:off x="4878754" y="4232843"/>
            <a:ext cx="770574"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r>
              <a:rPr dirty="0"/>
              <a:t>2D PDF</a:t>
            </a:r>
          </a:p>
        </p:txBody>
      </p:sp>
      <p:sp>
        <p:nvSpPr>
          <p:cNvPr id="973" name="Optimal  Transport  between  PDFs"/>
          <p:cNvSpPr txBox="1"/>
          <p:nvPr/>
        </p:nvSpPr>
        <p:spPr>
          <a:xfrm>
            <a:off x="2639344" y="4199401"/>
            <a:ext cx="968312" cy="11531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1500"/>
            </a:pPr>
            <a:r>
              <a:rPr dirty="0"/>
              <a:t>Optimal </a:t>
            </a:r>
            <a:br>
              <a:rPr dirty="0"/>
            </a:br>
            <a:r>
              <a:rPr dirty="0"/>
              <a:t>Transport </a:t>
            </a:r>
            <a:br>
              <a:rPr dirty="0"/>
            </a:br>
            <a:r>
              <a:rPr dirty="0"/>
              <a:t>between </a:t>
            </a:r>
            <a:br>
              <a:rPr dirty="0"/>
            </a:br>
            <a:r>
              <a:rPr dirty="0"/>
              <a:t>PDFs</a:t>
            </a:r>
          </a:p>
        </p:txBody>
      </p:sp>
      <mc:AlternateContent xmlns:mc="http://schemas.openxmlformats.org/markup-compatibility/2006" xmlns:a14="http://schemas.microsoft.com/office/drawing/2010/main">
        <mc:Choice Requires="a14">
          <p:sp>
            <p:nvSpPr>
              <p:cNvPr id="974" name="Text"/>
              <p:cNvSpPr txBox="1"/>
              <p:nvPr/>
            </p:nvSpPr>
            <p:spPr>
              <a:xfrm>
                <a:off x="2588286" y="5435423"/>
                <a:ext cx="918788" cy="378972"/>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pPr/>
                <a14:m>
                  <m:oMathPara xmlns:m="http://schemas.openxmlformats.org/officeDocument/2006/math">
                    <m:oMathParaPr>
                      <m:jc m:val="center"/>
                    </m:oMathParaPr>
                    <m:oMath xmlns:m="http://schemas.openxmlformats.org/officeDocument/2006/math">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𝑃</m:t>
                          </m:r>
                        </m:e>
                        <m:sub>
                          <m:r>
                            <a:rPr sz="1800" i="1">
                              <a:solidFill>
                                <a:srgbClr val="000000"/>
                              </a:solidFill>
                              <a:latin typeface="Cambria Math" panose="02040503050406030204" pitchFamily="18" charset="0"/>
                            </a:rPr>
                            <m:t>𝑠𝑦𝑛</m:t>
                          </m:r>
                        </m:sub>
                      </m:sSub>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𝑢</m:t>
                      </m:r>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𝑡</m:t>
                      </m:r>
                      <m:r>
                        <a:rPr sz="1800" i="1">
                          <a:solidFill>
                            <a:srgbClr val="000000"/>
                          </a:solidFill>
                          <a:latin typeface="Cambria Math" panose="02040503050406030204" pitchFamily="18" charset="0"/>
                        </a:rPr>
                        <m:t>)</m:t>
                      </m:r>
                    </m:oMath>
                  </m:oMathPara>
                </a14:m>
                <a:endParaRPr/>
              </a:p>
            </p:txBody>
          </p:sp>
        </mc:Choice>
        <mc:Fallback xmlns="">
          <p:sp>
            <p:nvSpPr>
              <p:cNvPr id="974" name="Text"/>
              <p:cNvSpPr txBox="1">
                <a:spLocks noRot="1" noChangeAspect="1" noMove="1" noResize="1" noEditPoints="1" noAdjustHandles="1" noChangeArrowheads="1" noChangeShapeType="1" noTextEdit="1"/>
              </p:cNvSpPr>
              <p:nvPr/>
            </p:nvSpPr>
            <p:spPr>
              <a:xfrm>
                <a:off x="2588286" y="5435423"/>
                <a:ext cx="918788" cy="378972"/>
              </a:xfrm>
              <a:prstGeom prst="rect">
                <a:avLst/>
              </a:prstGeom>
              <a:blipFill>
                <a:blip r:embed="rId3"/>
                <a:stretch>
                  <a:fillRect l="-37500" b="-16667"/>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75" name="Text"/>
              <p:cNvSpPr txBox="1"/>
              <p:nvPr/>
            </p:nvSpPr>
            <p:spPr>
              <a:xfrm>
                <a:off x="2614873" y="3678487"/>
                <a:ext cx="919824" cy="347012"/>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pPr/>
                <a14:m>
                  <m:oMathPara xmlns:m="http://schemas.openxmlformats.org/officeDocument/2006/math">
                    <m:oMathParaPr>
                      <m:jc m:val="center"/>
                    </m:oMathParaPr>
                    <m:oMath xmlns:m="http://schemas.openxmlformats.org/officeDocument/2006/math">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𝑃</m:t>
                          </m:r>
                        </m:e>
                        <m:sub>
                          <m:r>
                            <a:rPr sz="1800" i="1">
                              <a:solidFill>
                                <a:srgbClr val="000000"/>
                              </a:solidFill>
                              <a:latin typeface="Cambria Math" panose="02040503050406030204" pitchFamily="18" charset="0"/>
                            </a:rPr>
                            <m:t>𝑜𝑏𝑠</m:t>
                          </m:r>
                        </m:sub>
                      </m:sSub>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𝑢</m:t>
                      </m:r>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𝑡</m:t>
                      </m:r>
                      <m:r>
                        <a:rPr sz="1800" i="1">
                          <a:solidFill>
                            <a:srgbClr val="000000"/>
                          </a:solidFill>
                          <a:latin typeface="Cambria Math" panose="02040503050406030204" pitchFamily="18" charset="0"/>
                        </a:rPr>
                        <m:t>)</m:t>
                      </m:r>
                    </m:oMath>
                  </m:oMathPara>
                </a14:m>
                <a:endParaRPr/>
              </a:p>
            </p:txBody>
          </p:sp>
        </mc:Choice>
        <mc:Fallback xmlns="">
          <p:sp>
            <p:nvSpPr>
              <p:cNvPr id="975" name="Text"/>
              <p:cNvSpPr txBox="1">
                <a:spLocks noRot="1" noChangeAspect="1" noMove="1" noResize="1" noEditPoints="1" noAdjustHandles="1" noChangeArrowheads="1" noChangeShapeType="1" noTextEdit="1"/>
              </p:cNvSpPr>
              <p:nvPr/>
            </p:nvSpPr>
            <p:spPr>
              <a:xfrm>
                <a:off x="2614873" y="3678487"/>
                <a:ext cx="919824" cy="347012"/>
              </a:xfrm>
              <a:prstGeom prst="rect">
                <a:avLst/>
              </a:prstGeom>
              <a:blipFill>
                <a:blip r:embed="rId4"/>
                <a:stretch>
                  <a:fillRect l="-35135" b="-2142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76" name="Text"/>
              <p:cNvSpPr txBox="1"/>
              <p:nvPr/>
            </p:nvSpPr>
            <p:spPr>
              <a:xfrm>
                <a:off x="7137384" y="4974068"/>
                <a:ext cx="676703" cy="340029"/>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pPr/>
                <a14:m>
                  <m:oMathPara xmlns:m="http://schemas.openxmlformats.org/officeDocument/2006/math">
                    <m:oMathParaPr>
                      <m:jc m:val="center"/>
                    </m:oMathParaPr>
                    <m:oMath xmlns:m="http://schemas.openxmlformats.org/officeDocument/2006/math">
                      <m:r>
                        <a:rPr sz="1800" i="1">
                          <a:solidFill>
                            <a:srgbClr val="000000"/>
                          </a:solidFill>
                          <a:latin typeface="Cambria Math" panose="02040503050406030204" pitchFamily="18" charset="0"/>
                        </a:rPr>
                        <m:t>𝑑</m:t>
                      </m:r>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𝑢</m:t>
                      </m:r>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𝑡</m:t>
                      </m:r>
                      <m:r>
                        <a:rPr sz="1800" i="1">
                          <a:solidFill>
                            <a:srgbClr val="000000"/>
                          </a:solidFill>
                          <a:latin typeface="Cambria Math" panose="02040503050406030204" pitchFamily="18" charset="0"/>
                        </a:rPr>
                        <m:t>)</m:t>
                      </m:r>
                    </m:oMath>
                  </m:oMathPara>
                </a14:m>
                <a:endParaRPr dirty="0"/>
              </a:p>
            </p:txBody>
          </p:sp>
        </mc:Choice>
        <mc:Fallback xmlns="">
          <p:sp>
            <p:nvSpPr>
              <p:cNvPr id="976" name="Text"/>
              <p:cNvSpPr txBox="1">
                <a:spLocks noRot="1" noChangeAspect="1" noMove="1" noResize="1" noEditPoints="1" noAdjustHandles="1" noChangeArrowheads="1" noChangeShapeType="1" noTextEdit="1"/>
              </p:cNvSpPr>
              <p:nvPr/>
            </p:nvSpPr>
            <p:spPr>
              <a:xfrm>
                <a:off x="7137384" y="4974068"/>
                <a:ext cx="676703" cy="340029"/>
              </a:xfrm>
              <a:prstGeom prst="rect">
                <a:avLst/>
              </a:prstGeom>
              <a:blipFill>
                <a:blip r:embed="rId5"/>
                <a:stretch>
                  <a:fillRect l="-50000" b="-17857"/>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77" name="Text"/>
              <p:cNvSpPr txBox="1"/>
              <p:nvPr/>
            </p:nvSpPr>
            <p:spPr>
              <a:xfrm>
                <a:off x="9355572" y="4926013"/>
                <a:ext cx="457703" cy="340029"/>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pPr/>
                <a14:m>
                  <m:oMathPara xmlns:m="http://schemas.openxmlformats.org/officeDocument/2006/math">
                    <m:oMathParaPr>
                      <m:jc m:val="center"/>
                    </m:oMathParaPr>
                    <m:oMath xmlns:m="http://schemas.openxmlformats.org/officeDocument/2006/math">
                      <m:r>
                        <a:rPr sz="1850" i="1">
                          <a:solidFill>
                            <a:srgbClr val="000000"/>
                          </a:solidFill>
                          <a:latin typeface="Cambria Math" panose="02040503050406030204" pitchFamily="18" charset="0"/>
                        </a:rPr>
                        <m:t>𝑢</m:t>
                      </m:r>
                      <m:r>
                        <a:rPr sz="1850" i="1">
                          <a:solidFill>
                            <a:srgbClr val="000000"/>
                          </a:solidFill>
                          <a:latin typeface="Cambria Math" panose="02040503050406030204" pitchFamily="18" charset="0"/>
                        </a:rPr>
                        <m:t>(</m:t>
                      </m:r>
                      <m:r>
                        <a:rPr sz="1850" i="1">
                          <a:solidFill>
                            <a:srgbClr val="000000"/>
                          </a:solidFill>
                          <a:latin typeface="Cambria Math" panose="02040503050406030204" pitchFamily="18" charset="0"/>
                        </a:rPr>
                        <m:t>𝑡</m:t>
                      </m:r>
                      <m:r>
                        <a:rPr sz="1850" i="1">
                          <a:solidFill>
                            <a:srgbClr val="000000"/>
                          </a:solidFill>
                          <a:latin typeface="Cambria Math" panose="02040503050406030204" pitchFamily="18" charset="0"/>
                        </a:rPr>
                        <m:t>)</m:t>
                      </m:r>
                    </m:oMath>
                  </m:oMathPara>
                </a14:m>
                <a:endParaRPr dirty="0"/>
              </a:p>
            </p:txBody>
          </p:sp>
        </mc:Choice>
        <mc:Fallback xmlns="">
          <p:sp>
            <p:nvSpPr>
              <p:cNvPr id="977" name="Text"/>
              <p:cNvSpPr txBox="1">
                <a:spLocks noRot="1" noChangeAspect="1" noMove="1" noResize="1" noEditPoints="1" noAdjustHandles="1" noChangeArrowheads="1" noChangeShapeType="1" noTextEdit="1"/>
              </p:cNvSpPr>
              <p:nvPr/>
            </p:nvSpPr>
            <p:spPr>
              <a:xfrm>
                <a:off x="9355572" y="4926013"/>
                <a:ext cx="457703" cy="340029"/>
              </a:xfrm>
              <a:prstGeom prst="rect">
                <a:avLst/>
              </a:prstGeom>
              <a:blipFill>
                <a:blip r:embed="rId6"/>
                <a:stretch>
                  <a:fillRect l="-64865" b="-2142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978" name="Data"/>
          <p:cNvSpPr txBox="1"/>
          <p:nvPr/>
        </p:nvSpPr>
        <p:spPr>
          <a:xfrm>
            <a:off x="9135346" y="5720133"/>
            <a:ext cx="597105"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800">
                <a:solidFill>
                  <a:schemeClr val="accent2"/>
                </a:solidFill>
              </a:defRPr>
            </a:lvl1pPr>
          </a:lstStyle>
          <a:p>
            <a:r>
              <a:t>Data</a:t>
            </a:r>
          </a:p>
        </p:txBody>
      </p:sp>
      <p:sp>
        <p:nvSpPr>
          <p:cNvPr id="979" name="Line"/>
          <p:cNvSpPr/>
          <p:nvPr/>
        </p:nvSpPr>
        <p:spPr>
          <a:xfrm flipV="1">
            <a:off x="9423664" y="5441950"/>
            <a:ext cx="1" cy="317500"/>
          </a:xfrm>
          <a:prstGeom prst="line">
            <a:avLst/>
          </a:prstGeom>
          <a:ln w="25400">
            <a:solidFill>
              <a:schemeClr val="accent2"/>
            </a:solidFill>
            <a:miter lim="400000"/>
            <a:tailEnd type="triangle"/>
          </a:ln>
        </p:spPr>
        <p:txBody>
          <a:bodyPr lIns="50800" tIns="50800" rIns="50800" bIns="50800" anchor="ctr"/>
          <a:lstStyle/>
          <a:p>
            <a:pPr>
              <a:defRPr sz="2400"/>
            </a:pPr>
            <a:endParaRPr/>
          </a:p>
        </p:txBody>
      </p:sp>
      <p:sp>
        <p:nvSpPr>
          <p:cNvPr id="980" name="Line"/>
          <p:cNvSpPr/>
          <p:nvPr/>
        </p:nvSpPr>
        <p:spPr>
          <a:xfrm flipH="1">
            <a:off x="3735786" y="4458482"/>
            <a:ext cx="618393" cy="1"/>
          </a:xfrm>
          <a:prstGeom prst="line">
            <a:avLst/>
          </a:prstGeom>
          <a:ln w="25400">
            <a:solidFill>
              <a:schemeClr val="accent2"/>
            </a:solidFill>
            <a:miter lim="400000"/>
            <a:tailEnd type="triangle"/>
          </a:ln>
        </p:spPr>
        <p:txBody>
          <a:bodyPr lIns="50800" tIns="50800" rIns="50800" bIns="50800" anchor="ctr"/>
          <a:lstStyle/>
          <a:p>
            <a:pPr>
              <a:defRPr sz="2400"/>
            </a:pPr>
            <a:endParaRPr/>
          </a:p>
        </p:txBody>
      </p:sp>
      <p:sp>
        <p:nvSpPr>
          <p:cNvPr id="981" name="Line"/>
          <p:cNvSpPr/>
          <p:nvPr/>
        </p:nvSpPr>
        <p:spPr>
          <a:xfrm flipH="1">
            <a:off x="5915650" y="4458482"/>
            <a:ext cx="618393" cy="1"/>
          </a:xfrm>
          <a:prstGeom prst="line">
            <a:avLst/>
          </a:prstGeom>
          <a:ln w="25400">
            <a:solidFill>
              <a:schemeClr val="accent2"/>
            </a:solidFill>
            <a:miter lim="400000"/>
            <a:tailEnd type="triangle"/>
          </a:ln>
        </p:spPr>
        <p:txBody>
          <a:bodyPr lIns="50800" tIns="50800" rIns="50800" bIns="50800" anchor="ctr"/>
          <a:lstStyle/>
          <a:p>
            <a:pPr>
              <a:defRPr sz="2400"/>
            </a:pPr>
            <a:endParaRPr/>
          </a:p>
        </p:txBody>
      </p:sp>
      <p:sp>
        <p:nvSpPr>
          <p:cNvPr id="982" name="Line"/>
          <p:cNvSpPr/>
          <p:nvPr/>
        </p:nvSpPr>
        <p:spPr>
          <a:xfrm flipH="1">
            <a:off x="8060025" y="4458482"/>
            <a:ext cx="618393" cy="1"/>
          </a:xfrm>
          <a:prstGeom prst="line">
            <a:avLst/>
          </a:prstGeom>
          <a:ln w="25400">
            <a:solidFill>
              <a:schemeClr val="accent2"/>
            </a:solidFill>
            <a:miter lim="400000"/>
            <a:tailEnd type="triangle"/>
          </a:ln>
        </p:spPr>
        <p:txBody>
          <a:bodyPr lIns="50800" tIns="50800" rIns="50800" bIns="50800" anchor="ctr"/>
          <a:lstStyle/>
          <a:p>
            <a:pPr>
              <a:defRPr sz="2400"/>
            </a:pPr>
            <a:endParaRPr/>
          </a:p>
        </p:txBody>
      </p:sp>
      <p:pic>
        <p:nvPicPr>
          <p:cNvPr id="983" name="PDF_pre.pdf" descr="PDF_pre.pdf"/>
          <p:cNvPicPr>
            <a:picLocks noChangeAspect="1"/>
          </p:cNvPicPr>
          <p:nvPr/>
        </p:nvPicPr>
        <p:blipFill>
          <a:blip r:embed="rId7"/>
          <a:stretch>
            <a:fillRect/>
          </a:stretch>
        </p:blipFill>
        <p:spPr>
          <a:xfrm>
            <a:off x="3758855" y="5569218"/>
            <a:ext cx="2612052" cy="2244525"/>
          </a:xfrm>
          <a:prstGeom prst="rect">
            <a:avLst/>
          </a:prstGeom>
          <a:ln w="12700">
            <a:miter lim="400000"/>
          </a:ln>
        </p:spPr>
      </p:pic>
      <p:pic>
        <p:nvPicPr>
          <p:cNvPr id="984" name="First_arrival_function_pre.pdf" descr="First_arrival_function_pre.pdf"/>
          <p:cNvPicPr>
            <a:picLocks noChangeAspect="1"/>
          </p:cNvPicPr>
          <p:nvPr/>
        </p:nvPicPr>
        <p:blipFill>
          <a:blip r:embed="rId8"/>
          <a:stretch>
            <a:fillRect/>
          </a:stretch>
        </p:blipFill>
        <p:spPr>
          <a:xfrm>
            <a:off x="6127131" y="5960408"/>
            <a:ext cx="2433067" cy="1216534"/>
          </a:xfrm>
          <a:prstGeom prst="rect">
            <a:avLst/>
          </a:prstGeom>
          <a:ln w="12700">
            <a:miter lim="400000"/>
          </a:ln>
        </p:spPr>
      </p:pic>
      <p:pic>
        <p:nvPicPr>
          <p:cNvPr id="985" name="RF_pre.pdf" descr="RF_pre.pdf"/>
          <p:cNvPicPr>
            <a:picLocks noChangeAspect="1"/>
          </p:cNvPicPr>
          <p:nvPr/>
        </p:nvPicPr>
        <p:blipFill>
          <a:blip r:embed="rId9"/>
          <a:stretch>
            <a:fillRect/>
          </a:stretch>
        </p:blipFill>
        <p:spPr>
          <a:xfrm>
            <a:off x="8520240" y="6083899"/>
            <a:ext cx="1961670" cy="969552"/>
          </a:xfrm>
          <a:prstGeom prst="rect">
            <a:avLst/>
          </a:prstGeom>
          <a:ln w="12700">
            <a:miter lim="400000"/>
          </a:ln>
        </p:spPr>
      </p:pic>
      <mc:AlternateContent xmlns:mc="http://schemas.openxmlformats.org/markup-compatibility/2006" xmlns:a14="http://schemas.microsoft.com/office/drawing/2010/main">
        <mc:Choice Requires="a14">
          <p:sp>
            <p:nvSpPr>
              <p:cNvPr id="986" name="Text"/>
              <p:cNvSpPr txBox="1"/>
              <p:nvPr/>
            </p:nvSpPr>
            <p:spPr>
              <a:xfrm>
                <a:off x="4782057" y="4815913"/>
                <a:ext cx="1242222" cy="441018"/>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square" lIns="50800" tIns="50800" rIns="50800" bIns="50800" anchor="ctr">
                <a:spAutoFit/>
              </a:bodyPr>
              <a:lstStyle>
                <a:lvl1pPr marR="457200" defTabSz="647700">
                  <a:lnSpc>
                    <a:spcPct val="120000"/>
                  </a:lnSpc>
                  <a:defRPr sz="1500"/>
                </a:lvl1pPr>
              </a:lstStyle>
              <a:p>
                <a:pPr/>
                <a14:m>
                  <m:oMathPara xmlns:m="http://schemas.openxmlformats.org/officeDocument/2006/math">
                    <m:oMathParaPr>
                      <m:jc m:val="center"/>
                    </m:oMathParaPr>
                    <m:oMath xmlns:m="http://schemas.openxmlformats.org/officeDocument/2006/math">
                      <m:sSup>
                        <m:sSupPr>
                          <m:ctrlPr>
                            <a:rPr sz="1750" i="1">
                              <a:solidFill>
                                <a:srgbClr val="000000"/>
                              </a:solidFill>
                              <a:latin typeface="Cambria Math" panose="02040503050406030204" pitchFamily="18" charset="0"/>
                            </a:rPr>
                          </m:ctrlPr>
                        </m:sSupPr>
                        <m:e>
                          <m:r>
                            <a:rPr sz="1750" i="1">
                              <a:solidFill>
                                <a:srgbClr val="000000"/>
                              </a:solidFill>
                              <a:latin typeface="Cambria Math" panose="02040503050406030204" pitchFamily="18" charset="0"/>
                            </a:rPr>
                            <m:t>𝑒</m:t>
                          </m:r>
                        </m:e>
                        <m:sup>
                          <m:r>
                            <a:rPr sz="1750" i="1">
                              <a:solidFill>
                                <a:srgbClr val="000000"/>
                              </a:solidFill>
                              <a:latin typeface="Cambria Math" panose="02040503050406030204" pitchFamily="18" charset="0"/>
                            </a:rPr>
                            <m:t>−</m:t>
                          </m:r>
                          <m:r>
                            <a:rPr sz="1750" i="1">
                              <a:solidFill>
                                <a:srgbClr val="000000"/>
                              </a:solidFill>
                              <a:latin typeface="Cambria Math" panose="02040503050406030204" pitchFamily="18" charset="0"/>
                            </a:rPr>
                            <m:t>𝑑</m:t>
                          </m:r>
                          <m:r>
                            <a:rPr sz="1750" i="1">
                              <a:solidFill>
                                <a:srgbClr val="000000"/>
                              </a:solidFill>
                              <a:latin typeface="Cambria Math" panose="02040503050406030204" pitchFamily="18" charset="0"/>
                            </a:rPr>
                            <m:t>(</m:t>
                          </m:r>
                          <m:r>
                            <a:rPr sz="1750" i="1">
                              <a:solidFill>
                                <a:srgbClr val="000000"/>
                              </a:solidFill>
                              <a:latin typeface="Cambria Math" panose="02040503050406030204" pitchFamily="18" charset="0"/>
                            </a:rPr>
                            <m:t>𝑢</m:t>
                          </m:r>
                          <m:r>
                            <a:rPr sz="1750" i="1">
                              <a:solidFill>
                                <a:srgbClr val="000000"/>
                              </a:solidFill>
                              <a:latin typeface="Cambria Math" panose="02040503050406030204" pitchFamily="18" charset="0"/>
                            </a:rPr>
                            <m:t>,</m:t>
                          </m:r>
                          <m:r>
                            <a:rPr sz="1750" i="1">
                              <a:solidFill>
                                <a:srgbClr val="000000"/>
                              </a:solidFill>
                              <a:latin typeface="Cambria Math" panose="02040503050406030204" pitchFamily="18" charset="0"/>
                            </a:rPr>
                            <m:t>𝑡</m:t>
                          </m:r>
                          <m:r>
                            <a:rPr sz="1750" i="1">
                              <a:solidFill>
                                <a:srgbClr val="000000"/>
                              </a:solidFill>
                              <a:latin typeface="Cambria Math" panose="02040503050406030204" pitchFamily="18" charset="0"/>
                            </a:rPr>
                            <m:t>)/</m:t>
                          </m:r>
                          <m:r>
                            <a:rPr sz="1750" i="1">
                              <a:solidFill>
                                <a:srgbClr val="000000"/>
                              </a:solidFill>
                              <a:latin typeface="Cambria Math" panose="02040503050406030204" pitchFamily="18" charset="0"/>
                            </a:rPr>
                            <m:t>𝜆</m:t>
                          </m:r>
                        </m:sup>
                      </m:sSup>
                    </m:oMath>
                  </m:oMathPara>
                </a14:m>
                <a:endParaRPr dirty="0"/>
              </a:p>
            </p:txBody>
          </p:sp>
        </mc:Choice>
        <mc:Fallback xmlns="">
          <p:sp>
            <p:nvSpPr>
              <p:cNvPr id="986" name="Text"/>
              <p:cNvSpPr txBox="1">
                <a:spLocks noRot="1" noChangeAspect="1" noMove="1" noResize="1" noEditPoints="1" noAdjustHandles="1" noChangeArrowheads="1" noChangeShapeType="1" noTextEdit="1"/>
              </p:cNvSpPr>
              <p:nvPr/>
            </p:nvSpPr>
            <p:spPr>
              <a:xfrm>
                <a:off x="4782057" y="4815913"/>
                <a:ext cx="1242222" cy="441018"/>
              </a:xfrm>
              <a:prstGeom prst="rect">
                <a:avLst/>
              </a:prstGeom>
              <a:blipFill>
                <a:blip r:embed="rId10"/>
                <a:stretch>
                  <a:fillRect l="-10101"/>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87" name="Text"/>
              <p:cNvSpPr txBox="1"/>
              <p:nvPr/>
            </p:nvSpPr>
            <p:spPr>
              <a:xfrm>
                <a:off x="11636279" y="4940455"/>
                <a:ext cx="308580" cy="340029"/>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pPr/>
                <a14:m>
                  <m:oMathPara xmlns:m="http://schemas.openxmlformats.org/officeDocument/2006/math">
                    <m:oMathParaPr>
                      <m:jc m:val="center"/>
                    </m:oMathParaPr>
                    <m:oMath xmlns:m="http://schemas.openxmlformats.org/officeDocument/2006/math">
                      <m:r>
                        <a:rPr sz="1900" i="1">
                          <a:solidFill>
                            <a:srgbClr val="000000"/>
                          </a:solidFill>
                          <a:latin typeface="Cambria Math" panose="02040503050406030204" pitchFamily="18" charset="0"/>
                        </a:rPr>
                        <m:t>𝐦</m:t>
                      </m:r>
                    </m:oMath>
                  </m:oMathPara>
                </a14:m>
                <a:endParaRPr dirty="0"/>
              </a:p>
            </p:txBody>
          </p:sp>
        </mc:Choice>
        <mc:Fallback xmlns="">
          <p:sp>
            <p:nvSpPr>
              <p:cNvPr id="987" name="Text"/>
              <p:cNvSpPr txBox="1">
                <a:spLocks noRot="1" noChangeAspect="1" noMove="1" noResize="1" noEditPoints="1" noAdjustHandles="1" noChangeArrowheads="1" noChangeShapeType="1" noTextEdit="1"/>
              </p:cNvSpPr>
              <p:nvPr/>
            </p:nvSpPr>
            <p:spPr>
              <a:xfrm>
                <a:off x="11636279" y="4940455"/>
                <a:ext cx="308580" cy="340029"/>
              </a:xfrm>
              <a:prstGeom prst="rect">
                <a:avLst/>
              </a:prstGeom>
              <a:blipFill>
                <a:blip r:embed="rId11"/>
                <a:stretch>
                  <a:fillRect l="-880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88" name="Marginal  Wasserstein…"/>
              <p:cNvSpPr txBox="1"/>
              <p:nvPr/>
            </p:nvSpPr>
            <p:spPr>
              <a:xfrm>
                <a:off x="912651" y="5724804"/>
                <a:ext cx="1117955" cy="1099606"/>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lnSpc>
                    <a:spcPct val="120000"/>
                  </a:lnSpc>
                  <a:defRPr sz="1400">
                    <a:solidFill>
                      <a:schemeClr val="accent5"/>
                    </a:solidFill>
                  </a:defRPr>
                </a:pPr>
                <a:r>
                  <a:t>Marginal </a:t>
                </a:r>
                <a:br/>
                <a:r>
                  <a:t>Wasserstein</a:t>
                </a:r>
              </a:p>
              <a:p>
                <a:pPr marR="457200" defTabSz="647700">
                  <a:lnSpc>
                    <a:spcPct val="120000"/>
                  </a:lnSpc>
                  <a:defRPr sz="1400">
                    <a:solidFill>
                      <a:schemeClr val="accent5"/>
                    </a:solidFill>
                  </a:defRPr>
                </a:pPr>
                <a14:m>
                  <m:oMathPara xmlns:m="http://schemas.openxmlformats.org/officeDocument/2006/math">
                    <m:oMathParaPr>
                      <m:jc m:val="center"/>
                    </m:oMathParaPr>
                    <m:oMath xmlns:m="http://schemas.openxmlformats.org/officeDocument/2006/math">
                      <m:r>
                        <a:rPr sz="1700" i="1">
                          <a:solidFill>
                            <a:srgbClr val="C82505"/>
                          </a:solidFill>
                          <a:latin typeface="Cambria Math" panose="02040503050406030204" pitchFamily="18" charset="0"/>
                        </a:rPr>
                        <m:t>(2</m:t>
                      </m:r>
                      <m:r>
                        <a:rPr sz="1700" i="1">
                          <a:solidFill>
                            <a:srgbClr val="C82505"/>
                          </a:solidFill>
                          <a:latin typeface="Cambria Math" panose="02040503050406030204" pitchFamily="18" charset="0"/>
                        </a:rPr>
                        <m:t>𝐷</m:t>
                      </m:r>
                      <m:r>
                        <a:rPr sz="1700" i="1">
                          <a:solidFill>
                            <a:srgbClr val="C82505"/>
                          </a:solidFill>
                          <a:latin typeface="Cambria Math" panose="02040503050406030204" pitchFamily="18" charset="0"/>
                        </a:rPr>
                        <m:t>→1</m:t>
                      </m:r>
                      <m:r>
                        <a:rPr sz="1700" i="1">
                          <a:solidFill>
                            <a:srgbClr val="C82505"/>
                          </a:solidFill>
                          <a:latin typeface="Cambria Math" panose="02040503050406030204" pitchFamily="18" charset="0"/>
                        </a:rPr>
                        <m:t>𝐷</m:t>
                      </m:r>
                      <m:r>
                        <a:rPr sz="1700" i="1">
                          <a:solidFill>
                            <a:srgbClr val="C82505"/>
                          </a:solidFill>
                          <a:latin typeface="Cambria Math" panose="02040503050406030204" pitchFamily="18" charset="0"/>
                        </a:rPr>
                        <m:t>)</m:t>
                      </m:r>
                    </m:oMath>
                  </m:oMathPara>
                </a14:m>
                <a:endParaRPr/>
              </a:p>
              <a:p>
                <a:pPr marR="457200" defTabSz="647700">
                  <a:lnSpc>
                    <a:spcPct val="120000"/>
                  </a:lnSpc>
                  <a:defRPr sz="1400">
                    <a:solidFill>
                      <a:schemeClr val="accent5"/>
                    </a:solidFill>
                  </a:defRPr>
                </a:pPr>
                <a:r>
                  <a:t>Analytic</a:t>
                </a:r>
              </a:p>
            </p:txBody>
          </p:sp>
        </mc:Choice>
        <mc:Fallback xmlns="">
          <p:sp>
            <p:nvSpPr>
              <p:cNvPr id="988" name="Marginal  Wasserstein…"/>
              <p:cNvSpPr txBox="1">
                <a:spLocks noRot="1" noChangeAspect="1" noMove="1" noResize="1" noEditPoints="1" noAdjustHandles="1" noChangeArrowheads="1" noChangeShapeType="1" noTextEdit="1"/>
              </p:cNvSpPr>
              <p:nvPr/>
            </p:nvSpPr>
            <p:spPr>
              <a:xfrm>
                <a:off x="912651" y="5724804"/>
                <a:ext cx="1117955" cy="1099606"/>
              </a:xfrm>
              <a:prstGeom prst="rect">
                <a:avLst/>
              </a:prstGeom>
              <a:blipFill>
                <a:blip r:embed="rId12"/>
                <a:stretch>
                  <a:fillRect l="-25000" t="-1136" r="-6818" b="-7955"/>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989" name="Line"/>
          <p:cNvSpPr/>
          <p:nvPr/>
        </p:nvSpPr>
        <p:spPr>
          <a:xfrm flipV="1">
            <a:off x="1816552" y="5410200"/>
            <a:ext cx="372020" cy="372020"/>
          </a:xfrm>
          <a:prstGeom prst="line">
            <a:avLst/>
          </a:prstGeom>
          <a:ln w="25400">
            <a:solidFill>
              <a:srgbClr val="C82605"/>
            </a:solidFill>
            <a:miter lim="400000"/>
            <a:tailEnd type="triangle"/>
          </a:ln>
        </p:spPr>
        <p:txBody>
          <a:bodyPr lIns="50800" tIns="50800" rIns="50800" bIns="50800" anchor="ctr"/>
          <a:lstStyle/>
          <a:p>
            <a:pPr>
              <a:defRPr sz="2400"/>
            </a:pPr>
            <a:endParaRPr/>
          </a:p>
        </p:txBody>
      </p:sp>
      <p:sp>
        <p:nvSpPr>
          <p:cNvPr id="990" name="Slide Number"/>
          <p:cNvSpPr txBox="1">
            <a:spLocks noGrp="1"/>
          </p:cNvSpPr>
          <p:nvPr>
            <p:ph type="sldNum" sz="quarter" idx="2"/>
          </p:nvPr>
        </p:nvSpPr>
        <p:spPr>
          <a:xfrm>
            <a:off x="6324600" y="9258300"/>
            <a:ext cx="342900" cy="36830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23</a:t>
            </a:fld>
            <a:endParaRPr/>
          </a:p>
        </p:txBody>
      </p:sp>
      <p:sp>
        <p:nvSpPr>
          <p:cNvPr id="991" name="Analytic"/>
          <p:cNvSpPr txBox="1"/>
          <p:nvPr/>
        </p:nvSpPr>
        <p:spPr>
          <a:xfrm>
            <a:off x="4878754" y="3757107"/>
            <a:ext cx="746735" cy="31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400">
                <a:solidFill>
                  <a:schemeClr val="accent5"/>
                </a:solidFill>
              </a:defRPr>
            </a:lvl1pPr>
          </a:lstStyle>
          <a:p>
            <a:r>
              <a:rPr dirty="0"/>
              <a:t>Analytic</a:t>
            </a:r>
          </a:p>
        </p:txBody>
      </p:sp>
      <p:sp>
        <p:nvSpPr>
          <p:cNvPr id="992" name="Fast Marching"/>
          <p:cNvSpPr txBox="1"/>
          <p:nvPr/>
        </p:nvSpPr>
        <p:spPr>
          <a:xfrm>
            <a:off x="6803753" y="3746854"/>
            <a:ext cx="1247421" cy="31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400">
                <a:solidFill>
                  <a:schemeClr val="accent5"/>
                </a:solidFill>
              </a:defRPr>
            </a:lvl1pPr>
          </a:lstStyle>
          <a:p>
            <a:r>
              <a:rPr dirty="0"/>
              <a:t>Fast Marching</a:t>
            </a:r>
          </a:p>
        </p:txBody>
      </p:sp>
      <p:sp>
        <p:nvSpPr>
          <p:cNvPr id="993" name="Forward solver"/>
          <p:cNvSpPr txBox="1"/>
          <p:nvPr/>
        </p:nvSpPr>
        <p:spPr>
          <a:xfrm>
            <a:off x="8941066" y="3757107"/>
            <a:ext cx="1286714" cy="31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400">
                <a:solidFill>
                  <a:schemeClr val="accent5"/>
                </a:solidFill>
              </a:defRPr>
            </a:lvl1pPr>
          </a:lstStyle>
          <a:p>
            <a:r>
              <a:rPr dirty="0"/>
              <a:t>Forward solver</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 name="Example: Double Ricker wavelet fitting"/>
          <p:cNvSpPr txBox="1">
            <a:spLocks noGrp="1"/>
          </p:cNvSpPr>
          <p:nvPr>
            <p:ph type="title"/>
          </p:nvPr>
        </p:nvSpPr>
        <p:spPr>
          <a:xfrm>
            <a:off x="1050079" y="-267093"/>
            <a:ext cx="11651864" cy="2529590"/>
          </a:xfrm>
          <a:prstGeom prst="rect">
            <a:avLst/>
          </a:prstGeom>
        </p:spPr>
        <p:txBody>
          <a:bodyPr anchor="ctr"/>
          <a:lstStyle>
            <a:lvl1pPr marR="457200" defTabSz="647700">
              <a:defRPr sz="4100">
                <a:latin typeface="+mn-lt"/>
                <a:ea typeface="+mn-ea"/>
                <a:cs typeface="+mn-cs"/>
                <a:sym typeface="Helvetica Light"/>
              </a:defRPr>
            </a:lvl1pPr>
          </a:lstStyle>
          <a:p>
            <a:r>
              <a:t>Example: Double Ricker wavelet fitting</a:t>
            </a:r>
          </a:p>
        </p:txBody>
      </p:sp>
      <p:pic>
        <p:nvPicPr>
          <p:cNvPr id="1137" name="Obs_pred_ricker_amp.pdf" descr="Obs_pred_ricker_amp.pdf"/>
          <p:cNvPicPr>
            <a:picLocks noChangeAspect="1"/>
          </p:cNvPicPr>
          <p:nvPr/>
        </p:nvPicPr>
        <p:blipFill>
          <a:blip r:embed="rId2"/>
          <a:stretch>
            <a:fillRect/>
          </a:stretch>
        </p:blipFill>
        <p:spPr>
          <a:xfrm>
            <a:off x="5695614" y="4431182"/>
            <a:ext cx="7271607" cy="2908643"/>
          </a:xfrm>
          <a:prstGeom prst="rect">
            <a:avLst/>
          </a:prstGeom>
          <a:ln w="12700">
            <a:miter lim="400000"/>
          </a:ln>
        </p:spPr>
      </p:pic>
      <p:pic>
        <p:nvPicPr>
          <p:cNvPr id="1138" name="Obs_pred_ricker_freq.pdf" descr="Obs_pred_ricker_freq.pdf"/>
          <p:cNvPicPr>
            <a:picLocks noChangeAspect="1"/>
          </p:cNvPicPr>
          <p:nvPr/>
        </p:nvPicPr>
        <p:blipFill>
          <a:blip r:embed="rId3"/>
          <a:stretch>
            <a:fillRect/>
          </a:stretch>
        </p:blipFill>
        <p:spPr>
          <a:xfrm>
            <a:off x="5695614" y="6722385"/>
            <a:ext cx="7271607" cy="2908643"/>
          </a:xfrm>
          <a:prstGeom prst="rect">
            <a:avLst/>
          </a:prstGeom>
          <a:ln w="12700">
            <a:miter lim="400000"/>
          </a:ln>
        </p:spPr>
      </p:pic>
      <p:pic>
        <p:nvPicPr>
          <p:cNvPr id="1139" name="Obs_pred_ricker_shift.pdf" descr="Obs_pred_ricker_shift.pdf"/>
          <p:cNvPicPr>
            <a:picLocks noChangeAspect="1"/>
          </p:cNvPicPr>
          <p:nvPr/>
        </p:nvPicPr>
        <p:blipFill>
          <a:blip r:embed="rId4"/>
          <a:stretch>
            <a:fillRect/>
          </a:stretch>
        </p:blipFill>
        <p:spPr>
          <a:xfrm>
            <a:off x="5695614" y="2135070"/>
            <a:ext cx="7271607" cy="2908643"/>
          </a:xfrm>
          <a:prstGeom prst="rect">
            <a:avLst/>
          </a:prstGeom>
          <a:ln w="12700">
            <a:miter lim="400000"/>
          </a:ln>
        </p:spPr>
      </p:pic>
      <p:pic>
        <p:nvPicPr>
          <p:cNvPr id="1140" name="Obs_pred_ricker_ref.pdf" descr="Obs_pred_ricker_ref.pdf"/>
          <p:cNvPicPr>
            <a:picLocks noChangeAspect="1"/>
          </p:cNvPicPr>
          <p:nvPr/>
        </p:nvPicPr>
        <p:blipFill>
          <a:blip r:embed="rId5"/>
          <a:stretch>
            <a:fillRect/>
          </a:stretch>
        </p:blipFill>
        <p:spPr>
          <a:xfrm>
            <a:off x="-62940" y="4431182"/>
            <a:ext cx="7271608" cy="2908643"/>
          </a:xfrm>
          <a:prstGeom prst="rect">
            <a:avLst/>
          </a:prstGeom>
          <a:ln w="12700">
            <a:miter lim="400000"/>
          </a:ln>
        </p:spPr>
      </p:pic>
      <p:sp>
        <p:nvSpPr>
          <p:cNvPr id="1141" name="Change Time shift"/>
          <p:cNvSpPr txBox="1"/>
          <p:nvPr/>
        </p:nvSpPr>
        <p:spPr>
          <a:xfrm>
            <a:off x="9912647" y="2487072"/>
            <a:ext cx="2300809" cy="393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lvl="1" algn="l">
              <a:lnSpc>
                <a:spcPct val="120000"/>
              </a:lnSpc>
              <a:defRPr sz="1900"/>
            </a:pPr>
            <a:r>
              <a:t>Change Time shift</a:t>
            </a:r>
          </a:p>
        </p:txBody>
      </p:sp>
      <p:sp>
        <p:nvSpPr>
          <p:cNvPr id="1142" name="Change Amplitude"/>
          <p:cNvSpPr txBox="1"/>
          <p:nvPr/>
        </p:nvSpPr>
        <p:spPr>
          <a:xfrm>
            <a:off x="9854519" y="4782566"/>
            <a:ext cx="2367649" cy="393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lvl="1" algn="l">
              <a:lnSpc>
                <a:spcPct val="120000"/>
              </a:lnSpc>
              <a:defRPr sz="1900"/>
            </a:pPr>
            <a:r>
              <a:t>Change Amplitude</a:t>
            </a:r>
          </a:p>
        </p:txBody>
      </p:sp>
      <p:sp>
        <p:nvSpPr>
          <p:cNvPr id="1143" name="Change Frequency"/>
          <p:cNvSpPr txBox="1"/>
          <p:nvPr/>
        </p:nvSpPr>
        <p:spPr>
          <a:xfrm>
            <a:off x="9798347" y="7078060"/>
            <a:ext cx="2417357" cy="393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lvl="1" algn="l">
              <a:lnSpc>
                <a:spcPct val="120000"/>
              </a:lnSpc>
              <a:defRPr sz="1900"/>
            </a:pPr>
            <a:r>
              <a:t>Change Frequency</a:t>
            </a:r>
          </a:p>
        </p:txBody>
      </p:sp>
      <p:sp>
        <p:nvSpPr>
          <p:cNvPr id="1144" name="Fit the noisy waveform by  adjusting three parameters"/>
          <p:cNvSpPr txBox="1"/>
          <p:nvPr/>
        </p:nvSpPr>
        <p:spPr>
          <a:xfrm>
            <a:off x="1526211" y="2443238"/>
            <a:ext cx="3631477" cy="812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defRPr sz="2300"/>
            </a:pPr>
            <a:r>
              <a:t>Fit the noisy waveform by </a:t>
            </a:r>
            <a:br/>
            <a:r>
              <a:t>adjusting three parameters</a:t>
            </a:r>
          </a:p>
        </p:txBody>
      </p:sp>
      <p:sp>
        <p:nvSpPr>
          <p:cNvPr id="1145" name="Line"/>
          <p:cNvSpPr/>
          <p:nvPr/>
        </p:nvSpPr>
        <p:spPr>
          <a:xfrm flipH="1">
            <a:off x="10190781" y="3346839"/>
            <a:ext cx="636278" cy="1"/>
          </a:xfrm>
          <a:prstGeom prst="line">
            <a:avLst/>
          </a:prstGeom>
          <a:ln w="25400">
            <a:solidFill>
              <a:srgbClr val="000000"/>
            </a:solidFill>
            <a:miter lim="400000"/>
            <a:headEnd type="triangle"/>
            <a:tailEnd type="triangle"/>
          </a:ln>
        </p:spPr>
        <p:txBody>
          <a:bodyPr lIns="50800" tIns="50800" rIns="50800" bIns="50800" anchor="ctr"/>
          <a:lstStyle/>
          <a:p>
            <a:pPr>
              <a:defRPr sz="2400"/>
            </a:pPr>
            <a:endParaRPr/>
          </a:p>
        </p:txBody>
      </p:sp>
      <p:sp>
        <p:nvSpPr>
          <p:cNvPr id="1146" name="Line"/>
          <p:cNvSpPr/>
          <p:nvPr/>
        </p:nvSpPr>
        <p:spPr>
          <a:xfrm>
            <a:off x="10835689" y="5428546"/>
            <a:ext cx="1" cy="694089"/>
          </a:xfrm>
          <a:prstGeom prst="line">
            <a:avLst/>
          </a:prstGeom>
          <a:ln w="25400">
            <a:solidFill>
              <a:srgbClr val="000000"/>
            </a:solidFill>
            <a:miter lim="400000"/>
            <a:headEnd type="triangle"/>
            <a:tailEnd type="triangle"/>
          </a:ln>
        </p:spPr>
        <p:txBody>
          <a:bodyPr lIns="50800" tIns="50800" rIns="50800" bIns="50800" anchor="ctr"/>
          <a:lstStyle/>
          <a:p>
            <a:pPr>
              <a:defRPr sz="2400"/>
            </a:pPr>
            <a:endParaRPr/>
          </a:p>
        </p:txBody>
      </p:sp>
      <p:sp>
        <p:nvSpPr>
          <p:cNvPr id="1157" name="Connection Line"/>
          <p:cNvSpPr/>
          <p:nvPr/>
        </p:nvSpPr>
        <p:spPr>
          <a:xfrm>
            <a:off x="9956420" y="7556374"/>
            <a:ext cx="402671" cy="231867"/>
          </a:xfrm>
          <a:custGeom>
            <a:avLst/>
            <a:gdLst/>
            <a:ahLst/>
            <a:cxnLst>
              <a:cxn ang="0">
                <a:pos x="wd2" y="hd2"/>
              </a:cxn>
              <a:cxn ang="5400000">
                <a:pos x="wd2" y="hd2"/>
              </a:cxn>
              <a:cxn ang="10800000">
                <a:pos x="wd2" y="hd2"/>
              </a:cxn>
              <a:cxn ang="16200000">
                <a:pos x="wd2" y="hd2"/>
              </a:cxn>
            </a:cxnLst>
            <a:rect l="0" t="0" r="r" b="b"/>
            <a:pathLst>
              <a:path w="21600" h="16209" extrusionOk="0">
                <a:moveTo>
                  <a:pt x="0" y="16209"/>
                </a:moveTo>
                <a:cubicBezTo>
                  <a:pt x="7325" y="-4899"/>
                  <a:pt x="14525" y="-5391"/>
                  <a:pt x="21600" y="14733"/>
                </a:cubicBezTo>
              </a:path>
            </a:pathLst>
          </a:custGeom>
          <a:ln w="25400">
            <a:solidFill>
              <a:srgbClr val="000000"/>
            </a:solidFill>
            <a:miter lim="400000"/>
            <a:headEnd type="triangle"/>
            <a:tailEnd type="triangle"/>
          </a:ln>
        </p:spPr>
        <p:txBody>
          <a:bodyPr/>
          <a:lstStyle/>
          <a:p>
            <a:endParaRPr/>
          </a:p>
        </p:txBody>
      </p:sp>
      <p:sp>
        <p:nvSpPr>
          <p:cNvPr id="1148" name="Observed"/>
          <p:cNvSpPr txBox="1"/>
          <p:nvPr/>
        </p:nvSpPr>
        <p:spPr>
          <a:xfrm>
            <a:off x="1469736" y="7078060"/>
            <a:ext cx="1415480" cy="393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lvl="1" algn="l">
              <a:lnSpc>
                <a:spcPct val="120000"/>
              </a:lnSpc>
              <a:defRPr sz="1900"/>
            </a:pPr>
            <a:r>
              <a:t>Observed</a:t>
            </a:r>
          </a:p>
        </p:txBody>
      </p:sp>
      <p:sp>
        <p:nvSpPr>
          <p:cNvPr id="1149" name="Predicted"/>
          <p:cNvSpPr txBox="1"/>
          <p:nvPr/>
        </p:nvSpPr>
        <p:spPr>
          <a:xfrm>
            <a:off x="4204059" y="7078060"/>
            <a:ext cx="1384352" cy="393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lvl="1" algn="l">
              <a:lnSpc>
                <a:spcPct val="120000"/>
              </a:lnSpc>
              <a:defRPr sz="1900"/>
            </a:pPr>
            <a:r>
              <a:t>Predicted</a:t>
            </a:r>
          </a:p>
        </p:txBody>
      </p:sp>
      <mc:AlternateContent xmlns:mc="http://schemas.openxmlformats.org/markup-compatibility/2006" xmlns:a14="http://schemas.microsoft.com/office/drawing/2010/main">
        <mc:Choice Requires="a14">
          <p:sp>
            <p:nvSpPr>
              <p:cNvPr id="1150" name="Noise is"/>
              <p:cNvSpPr txBox="1"/>
              <p:nvPr/>
            </p:nvSpPr>
            <p:spPr>
              <a:xfrm>
                <a:off x="359947" y="8610252"/>
                <a:ext cx="1892114" cy="392793"/>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defRPr sz="1800"/>
                </a:pPr>
                <a:r>
                  <a:t>Noise is </a:t>
                </a:r>
                <a14:m>
                  <m:oMath xmlns:m="http://schemas.openxmlformats.org/officeDocument/2006/math">
                    <m:r>
                      <a:rPr sz="2050" i="1">
                        <a:solidFill>
                          <a:srgbClr val="000000"/>
                        </a:solidFill>
                        <a:latin typeface="Cambria Math" panose="02040503050406030204" pitchFamily="18" charset="0"/>
                      </a:rPr>
                      <m:t>𝑁</m:t>
                    </m:r>
                    <m:r>
                      <a:rPr sz="2050" i="1">
                        <a:solidFill>
                          <a:srgbClr val="000000"/>
                        </a:solidFill>
                        <a:latin typeface="Cambria Math" panose="02040503050406030204" pitchFamily="18" charset="0"/>
                      </a:rPr>
                      <m:t>(</m:t>
                    </m:r>
                    <m:r>
                      <a:rPr sz="2050" i="1">
                        <a:solidFill>
                          <a:srgbClr val="000000"/>
                        </a:solidFill>
                        <a:latin typeface="Cambria Math" panose="02040503050406030204" pitchFamily="18" charset="0"/>
                      </a:rPr>
                      <m:t>𝜇</m:t>
                    </m:r>
                    <m:r>
                      <a:rPr sz="2050" i="1">
                        <a:solidFill>
                          <a:srgbClr val="000000"/>
                        </a:solidFill>
                        <a:latin typeface="Cambria Math" panose="02040503050406030204" pitchFamily="18" charset="0"/>
                      </a:rPr>
                      <m:t>,</m:t>
                    </m:r>
                    <m:sSup>
                      <m:sSupPr>
                        <m:ctrlPr>
                          <a:rPr sz="2050" i="1">
                            <a:solidFill>
                              <a:srgbClr val="000000"/>
                            </a:solidFill>
                            <a:latin typeface="Cambria Math" panose="02040503050406030204" pitchFamily="18" charset="0"/>
                          </a:rPr>
                        </m:ctrlPr>
                      </m:sSupPr>
                      <m:e>
                        <m:r>
                          <a:rPr sz="2050" i="1">
                            <a:solidFill>
                              <a:srgbClr val="000000"/>
                            </a:solidFill>
                            <a:latin typeface="Cambria Math" panose="02040503050406030204" pitchFamily="18" charset="0"/>
                          </a:rPr>
                          <m:t>𝜎</m:t>
                        </m:r>
                      </m:e>
                      <m:sup>
                        <m:r>
                          <a:rPr sz="2050" i="1">
                            <a:solidFill>
                              <a:srgbClr val="000000"/>
                            </a:solidFill>
                            <a:latin typeface="Cambria Math" panose="02040503050406030204" pitchFamily="18" charset="0"/>
                          </a:rPr>
                          <m:t>2</m:t>
                        </m:r>
                      </m:sup>
                    </m:sSup>
                    <m:r>
                      <a:rPr sz="2050" i="1">
                        <a:solidFill>
                          <a:srgbClr val="000000"/>
                        </a:solidFill>
                        <a:latin typeface="Cambria Math" panose="02040503050406030204" pitchFamily="18" charset="0"/>
                      </a:rPr>
                      <m:t>)</m:t>
                    </m:r>
                  </m:oMath>
                </a14:m>
                <a:endParaRPr/>
              </a:p>
            </p:txBody>
          </p:sp>
        </mc:Choice>
        <mc:Fallback xmlns="">
          <p:sp>
            <p:nvSpPr>
              <p:cNvPr id="1150" name="Noise is"/>
              <p:cNvSpPr txBox="1">
                <a:spLocks noRot="1" noChangeAspect="1" noMove="1" noResize="1" noEditPoints="1" noAdjustHandles="1" noChangeArrowheads="1" noChangeShapeType="1" noTextEdit="1"/>
              </p:cNvSpPr>
              <p:nvPr/>
            </p:nvSpPr>
            <p:spPr>
              <a:xfrm>
                <a:off x="359947" y="8610252"/>
                <a:ext cx="1892114" cy="392793"/>
              </a:xfrm>
              <a:prstGeom prst="rect">
                <a:avLst/>
              </a:prstGeom>
              <a:blipFill>
                <a:blip r:embed="rId6"/>
                <a:stretch>
                  <a:fillRect l="-18000" b="-250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51" name="Equation"/>
              <p:cNvSpPr txBox="1"/>
              <p:nvPr/>
            </p:nvSpPr>
            <p:spPr>
              <a:xfrm>
                <a:off x="439717" y="9430696"/>
                <a:ext cx="477258" cy="117349"/>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100" i="1">
                          <a:solidFill>
                            <a:srgbClr val="000000"/>
                          </a:solidFill>
                          <a:latin typeface="Cambria Math" panose="02040503050406030204" pitchFamily="18" charset="0"/>
                        </a:rPr>
                        <m:t>𝜎</m:t>
                      </m:r>
                      <m:r>
                        <a:rPr sz="2100" i="1">
                          <a:solidFill>
                            <a:srgbClr val="000000"/>
                          </a:solidFill>
                          <a:latin typeface="Cambria Math" panose="02040503050406030204" pitchFamily="18" charset="0"/>
                        </a:rPr>
                        <m:t>=</m:t>
                      </m:r>
                    </m:oMath>
                  </m:oMathPara>
                </a14:m>
                <a:endParaRPr sz="2100"/>
              </a:p>
            </p:txBody>
          </p:sp>
        </mc:Choice>
        <mc:Fallback xmlns="">
          <p:sp>
            <p:nvSpPr>
              <p:cNvPr id="1151" name="Equation"/>
              <p:cNvSpPr txBox="1">
                <a:spLocks noRot="1" noChangeAspect="1" noMove="1" noResize="1" noEditPoints="1" noAdjustHandles="1" noChangeArrowheads="1" noChangeShapeType="1" noTextEdit="1"/>
              </p:cNvSpPr>
              <p:nvPr/>
            </p:nvSpPr>
            <p:spPr>
              <a:xfrm>
                <a:off x="439717" y="9430696"/>
                <a:ext cx="477258" cy="117349"/>
              </a:xfrm>
              <a:prstGeom prst="rect">
                <a:avLst/>
              </a:prstGeom>
              <a:blipFill>
                <a:blip r:embed="rId7"/>
                <a:stretch>
                  <a:fillRect l="-10526" r="-10526" b="-160000"/>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52" name="Equation"/>
              <p:cNvSpPr txBox="1"/>
              <p:nvPr/>
            </p:nvSpPr>
            <p:spPr>
              <a:xfrm>
                <a:off x="417489" y="9167880"/>
                <a:ext cx="502797" cy="177141"/>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2200" i="1">
                          <a:solidFill>
                            <a:srgbClr val="000000"/>
                          </a:solidFill>
                          <a:latin typeface="Cambria Math" panose="02040503050406030204" pitchFamily="18" charset="0"/>
                        </a:rPr>
                        <m:t>𝜇</m:t>
                      </m:r>
                      <m:r>
                        <a:rPr sz="2200" i="1">
                          <a:solidFill>
                            <a:srgbClr val="000000"/>
                          </a:solidFill>
                          <a:latin typeface="Cambria Math" panose="02040503050406030204" pitchFamily="18" charset="0"/>
                        </a:rPr>
                        <m:t>=</m:t>
                      </m:r>
                    </m:oMath>
                  </m:oMathPara>
                </a14:m>
                <a:endParaRPr sz="2200"/>
              </a:p>
            </p:txBody>
          </p:sp>
        </mc:Choice>
        <mc:Fallback xmlns="">
          <p:sp>
            <p:nvSpPr>
              <p:cNvPr id="1152" name="Equation"/>
              <p:cNvSpPr txBox="1">
                <a:spLocks noRot="1" noChangeAspect="1" noMove="1" noResize="1" noEditPoints="1" noAdjustHandles="1" noChangeArrowheads="1" noChangeShapeType="1" noTextEdit="1"/>
              </p:cNvSpPr>
              <p:nvPr/>
            </p:nvSpPr>
            <p:spPr>
              <a:xfrm>
                <a:off x="417489" y="9167880"/>
                <a:ext cx="502797" cy="177141"/>
              </a:xfrm>
              <a:prstGeom prst="rect">
                <a:avLst/>
              </a:prstGeom>
              <a:blipFill>
                <a:blip r:embed="rId8"/>
                <a:stretch>
                  <a:fillRect l="-12195" r="-4878" b="-120000"/>
                </a:stretch>
              </a:blipFill>
              <a:ln w="12700">
                <a:miter lim="400000"/>
              </a:ln>
            </p:spPr>
            <p:txBody>
              <a:bodyPr/>
              <a:lstStyle/>
              <a:p>
                <a:r>
                  <a:rPr lang="en-US">
                    <a:noFill/>
                  </a:rPr>
                  <a:t> </a:t>
                </a:r>
              </a:p>
            </p:txBody>
          </p:sp>
        </mc:Fallback>
      </mc:AlternateContent>
      <p:sp>
        <p:nvSpPr>
          <p:cNvPr id="1153" name="5% of maximum Ricker amplitude"/>
          <p:cNvSpPr txBox="1"/>
          <p:nvPr/>
        </p:nvSpPr>
        <p:spPr>
          <a:xfrm>
            <a:off x="906592" y="9051770"/>
            <a:ext cx="2972373"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500"/>
            </a:lvl1pPr>
          </a:lstStyle>
          <a:p>
            <a:r>
              <a:t>5% of maximum Ricker amplitude</a:t>
            </a:r>
          </a:p>
        </p:txBody>
      </p:sp>
      <p:sp>
        <p:nvSpPr>
          <p:cNvPr id="1154" name="50% of maximum Ricker period"/>
          <p:cNvSpPr txBox="1"/>
          <p:nvPr/>
        </p:nvSpPr>
        <p:spPr>
          <a:xfrm>
            <a:off x="912943" y="9311570"/>
            <a:ext cx="2781872"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500"/>
            </a:lvl1pPr>
          </a:lstStyle>
          <a:p>
            <a:r>
              <a:t>50% of maximum Ricker period</a:t>
            </a:r>
          </a:p>
        </p:txBody>
      </p:sp>
      <p:sp>
        <p:nvSpPr>
          <p:cNvPr id="1155" name="Rectangle"/>
          <p:cNvSpPr/>
          <p:nvPr/>
        </p:nvSpPr>
        <p:spPr>
          <a:xfrm>
            <a:off x="321981" y="8565767"/>
            <a:ext cx="3710990" cy="1079698"/>
          </a:xfrm>
          <a:prstGeom prst="rect">
            <a:avLst/>
          </a:prstGeom>
          <a:ln w="12700">
            <a:solidFill>
              <a:srgbClr val="85888D"/>
            </a:solidFill>
            <a:miter lim="400000"/>
          </a:ln>
        </p:spPr>
        <p:txBody>
          <a:bodyPr lIns="50800" tIns="50800" rIns="50800" bIns="50800" anchor="ctr"/>
          <a:lstStyle/>
          <a:p>
            <a:pPr>
              <a:defRPr sz="2400"/>
            </a:pPr>
            <a:endParaRPr/>
          </a:p>
        </p:txBody>
      </p:sp>
      <p:sp>
        <p:nvSpPr>
          <p:cNvPr id="1156" name="Slide Number"/>
          <p:cNvSpPr txBox="1">
            <a:spLocks noGrp="1"/>
          </p:cNvSpPr>
          <p:nvPr>
            <p:ph type="sldNum" sz="quarter" idx="2"/>
          </p:nvPr>
        </p:nvSpPr>
        <p:spPr>
          <a:xfrm>
            <a:off x="12422313" y="9185728"/>
            <a:ext cx="368504"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24</a:t>
            </a:fld>
            <a:endParaRP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9" name="Least squares misfit and Wasserstein distance between a pair of double Ricker wavelets"/>
          <p:cNvSpPr txBox="1">
            <a:spLocks noGrp="1"/>
          </p:cNvSpPr>
          <p:nvPr>
            <p:ph type="title"/>
          </p:nvPr>
        </p:nvSpPr>
        <p:spPr>
          <a:xfrm>
            <a:off x="1330037" y="-128076"/>
            <a:ext cx="11049001" cy="2529590"/>
          </a:xfrm>
          <a:prstGeom prst="rect">
            <a:avLst/>
          </a:prstGeom>
        </p:spPr>
        <p:txBody>
          <a:bodyPr anchor="ctr"/>
          <a:lstStyle>
            <a:lvl1pPr marR="457200" defTabSz="647700">
              <a:defRPr sz="3700">
                <a:latin typeface="+mn-lt"/>
                <a:ea typeface="+mn-ea"/>
                <a:cs typeface="+mn-cs"/>
                <a:sym typeface="Helvetica Light"/>
              </a:defRPr>
            </a:lvl1pPr>
          </a:lstStyle>
          <a:p>
            <a:r>
              <a:t>Least squares misfit and Wasserstein distance between a pair of double Ricker wavelets</a:t>
            </a:r>
          </a:p>
        </p:txBody>
      </p:sp>
      <p:pic>
        <p:nvPicPr>
          <p:cNvPr id="1160" name="Ricker_L2_and W2_vs_timeoffset.m4v" descr="Ricker_L2_and W2_vs_timeoffset.m4v"/>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3942227" y="2161986"/>
            <a:ext cx="5987182" cy="7184619"/>
          </a:xfrm>
          <a:prstGeom prst="rect">
            <a:avLst/>
          </a:prstGeom>
          <a:ln w="12700">
            <a:miter lim="400000"/>
          </a:ln>
        </p:spPr>
      </p:pic>
      <p:grpSp>
        <p:nvGrpSpPr>
          <p:cNvPr id="1163" name="Group"/>
          <p:cNvGrpSpPr/>
          <p:nvPr/>
        </p:nvGrpSpPr>
        <p:grpSpPr>
          <a:xfrm>
            <a:off x="8241390" y="6217920"/>
            <a:ext cx="1556466" cy="431801"/>
            <a:chOff x="0" y="0"/>
            <a:chExt cx="1556464" cy="431800"/>
          </a:xfrm>
        </p:grpSpPr>
        <p:sp>
          <p:nvSpPr>
            <p:cNvPr id="1161" name="Rectangle"/>
            <p:cNvSpPr/>
            <p:nvPr/>
          </p:nvSpPr>
          <p:spPr>
            <a:xfrm>
              <a:off x="0" y="0"/>
              <a:ext cx="1556465" cy="431800"/>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pPr>
              <a:endParaRPr/>
            </a:p>
          </p:txBody>
        </p:sp>
        <p:sp>
          <p:nvSpPr>
            <p:cNvPr id="1162" name="L2 misfit"/>
            <p:cNvSpPr txBox="1"/>
            <p:nvPr/>
          </p:nvSpPr>
          <p:spPr>
            <a:xfrm>
              <a:off x="390107" y="57150"/>
              <a:ext cx="776251" cy="31750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lvl1pPr>
                <a:defRPr sz="1400"/>
              </a:lvl1pPr>
            </a:lstStyle>
            <a:p>
              <a:r>
                <a:t>L2 misfit</a:t>
              </a:r>
            </a:p>
          </p:txBody>
        </p:sp>
      </p:grpSp>
      <p:sp>
        <p:nvSpPr>
          <p:cNvPr id="1164" name="Rectangle"/>
          <p:cNvSpPr/>
          <p:nvPr/>
        </p:nvSpPr>
        <p:spPr>
          <a:xfrm>
            <a:off x="6221085" y="9146540"/>
            <a:ext cx="1556465" cy="431801"/>
          </a:xfrm>
          <a:prstGeom prst="rect">
            <a:avLst/>
          </a:prstGeom>
          <a:solidFill>
            <a:srgbClr val="FFFFFF"/>
          </a:solidFill>
          <a:ln w="12700">
            <a:miter lim="400000"/>
          </a:ln>
        </p:spPr>
        <p:txBody>
          <a:bodyPr lIns="50800" tIns="50800" rIns="50800" bIns="50800" anchor="ctr"/>
          <a:lstStyle/>
          <a:p>
            <a:pPr>
              <a:defRPr sz="2400"/>
            </a:pPr>
            <a:endParaRPr/>
          </a:p>
        </p:txBody>
      </p:sp>
      <p:sp>
        <p:nvSpPr>
          <p:cNvPr id="1165" name="Time shift"/>
          <p:cNvSpPr txBox="1"/>
          <p:nvPr/>
        </p:nvSpPr>
        <p:spPr>
          <a:xfrm>
            <a:off x="6416749" y="9184640"/>
            <a:ext cx="1038137"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700"/>
            </a:lvl1pPr>
          </a:lstStyle>
          <a:p>
            <a:r>
              <a:t>Time shift</a:t>
            </a:r>
          </a:p>
        </p:txBody>
      </p:sp>
      <p:sp>
        <p:nvSpPr>
          <p:cNvPr id="1166" name="Rectangle"/>
          <p:cNvSpPr/>
          <p:nvPr/>
        </p:nvSpPr>
        <p:spPr>
          <a:xfrm>
            <a:off x="8241390" y="8519159"/>
            <a:ext cx="1556466" cy="431801"/>
          </a:xfrm>
          <a:prstGeom prst="rect">
            <a:avLst/>
          </a:prstGeom>
          <a:solidFill>
            <a:srgbClr val="FFFFFF"/>
          </a:solidFill>
          <a:ln w="12700">
            <a:miter lim="400000"/>
          </a:ln>
        </p:spPr>
        <p:txBody>
          <a:bodyPr lIns="50800" tIns="50800" rIns="50800" bIns="50800" anchor="ctr"/>
          <a:lstStyle/>
          <a:p>
            <a:pPr>
              <a:defRPr sz="2400"/>
            </a:pPr>
            <a:endParaRPr/>
          </a:p>
        </p:txBody>
      </p:sp>
      <p:sp>
        <p:nvSpPr>
          <p:cNvPr id="1167" name="Wasserstein distance"/>
          <p:cNvSpPr txBox="1"/>
          <p:nvPr/>
        </p:nvSpPr>
        <p:spPr>
          <a:xfrm>
            <a:off x="8034687" y="8576309"/>
            <a:ext cx="1807312" cy="31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400"/>
            </a:lvl1pPr>
          </a:lstStyle>
          <a:p>
            <a:r>
              <a:t>Wasserstein distance</a:t>
            </a:r>
          </a:p>
        </p:txBody>
      </p:sp>
      <p:sp>
        <p:nvSpPr>
          <p:cNvPr id="1168" name="Ricker wavelets"/>
          <p:cNvSpPr txBox="1"/>
          <p:nvPr/>
        </p:nvSpPr>
        <p:spPr>
          <a:xfrm>
            <a:off x="3983496" y="1897380"/>
            <a:ext cx="1626033"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1700"/>
            </a:lvl1pPr>
          </a:lstStyle>
          <a:p>
            <a:r>
              <a:t>Ricker wavelets</a:t>
            </a:r>
          </a:p>
        </p:txBody>
      </p:sp>
      <p:sp>
        <p:nvSpPr>
          <p:cNvPr id="1169" name="After Engquist and Froese (2014)"/>
          <p:cNvSpPr txBox="1"/>
          <p:nvPr/>
        </p:nvSpPr>
        <p:spPr>
          <a:xfrm>
            <a:off x="220467" y="9197340"/>
            <a:ext cx="2937702"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lnSpc>
                <a:spcPct val="117999"/>
              </a:lnSpc>
              <a:defRPr sz="1500" i="1">
                <a:solidFill>
                  <a:schemeClr val="accent1"/>
                </a:solidFill>
              </a:defRPr>
            </a:lvl1pPr>
          </a:lstStyle>
          <a:p>
            <a:r>
              <a:t>After Engquist and Froese (2014)</a:t>
            </a:r>
          </a:p>
        </p:txBody>
      </p:sp>
      <p:sp>
        <p:nvSpPr>
          <p:cNvPr id="1170" name="Slide Number"/>
          <p:cNvSpPr txBox="1">
            <a:spLocks noGrp="1"/>
          </p:cNvSpPr>
          <p:nvPr>
            <p:ph type="sldNum" sz="quarter" idx="2"/>
          </p:nvPr>
        </p:nvSpPr>
        <p:spPr>
          <a:xfrm>
            <a:off x="12044941" y="9055100"/>
            <a:ext cx="368504" cy="38100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25</a:t>
            </a:fld>
            <a:endParaRPr/>
          </a:p>
        </p:txBody>
      </p:sp>
    </p:spTree>
  </p:cSld>
  <p:clrMapOvr>
    <a:masterClrMapping/>
  </p:clrMapOvr>
  <p:transition/>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60" fill="hold"/>
                                        <p:tgtEl>
                                          <p:spTgt spid="116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160"/>
                </p:tgtEl>
              </p:cMediaNode>
            </p:video>
            <p:seq concurrent="1" prevAc="none" nextAc="seek">
              <p:cTn id="8" restart="whenNotActive" fill="hold" evtFilter="cancelBubble" nodeType="interactiveSeq">
                <p:stCondLst>
                  <p:cond evt="onClick" delay="0">
                    <p:tgtEl>
                      <p:spTgt spid="116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60"/>
                                        </p:tgtEl>
                                      </p:cBhvr>
                                    </p:cmd>
                                  </p:childTnLst>
                                </p:cTn>
                              </p:par>
                            </p:childTnLst>
                          </p:cTn>
                        </p:par>
                      </p:childTnLst>
                    </p:cTn>
                  </p:par>
                </p:childTnLst>
              </p:cTn>
              <p:nextCondLst>
                <p:cond evt="onClick" delay="0">
                  <p:tgtEl>
                    <p:spTgt spid="1160"/>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 name="L2 waveform misfit surface"/>
          <p:cNvSpPr txBox="1">
            <a:spLocks noGrp="1"/>
          </p:cNvSpPr>
          <p:nvPr>
            <p:ph type="title"/>
          </p:nvPr>
        </p:nvSpPr>
        <p:spPr>
          <a:xfrm>
            <a:off x="1050079" y="-267093"/>
            <a:ext cx="11651864" cy="2529590"/>
          </a:xfrm>
          <a:prstGeom prst="rect">
            <a:avLst/>
          </a:prstGeom>
        </p:spPr>
        <p:txBody>
          <a:bodyPr anchor="ctr"/>
          <a:lstStyle>
            <a:lvl1pPr marR="457200" defTabSz="647700">
              <a:defRPr sz="4100">
                <a:latin typeface="+mn-lt"/>
                <a:ea typeface="+mn-ea"/>
                <a:cs typeface="+mn-cs"/>
                <a:sym typeface="Helvetica Light"/>
              </a:defRPr>
            </a:lvl1pPr>
          </a:lstStyle>
          <a:p>
            <a:r>
              <a:t>L2 waveform misfit surface</a:t>
            </a:r>
          </a:p>
        </p:txBody>
      </p:sp>
      <p:pic>
        <p:nvPicPr>
          <p:cNvPr id="1188" name="3Dsurface_L03_at_sn05_L2.png" descr="3Dsurface_L03_at_sn05_L2.png"/>
          <p:cNvPicPr>
            <a:picLocks noChangeAspect="1"/>
          </p:cNvPicPr>
          <p:nvPr/>
        </p:nvPicPr>
        <p:blipFill>
          <a:blip r:embed="rId2"/>
          <a:stretch>
            <a:fillRect/>
          </a:stretch>
        </p:blipFill>
        <p:spPr>
          <a:xfrm>
            <a:off x="2039891" y="908389"/>
            <a:ext cx="8520113" cy="8520113"/>
          </a:xfrm>
          <a:prstGeom prst="rect">
            <a:avLst/>
          </a:prstGeom>
          <a:ln w="12700">
            <a:miter lim="400000"/>
          </a:ln>
        </p:spPr>
      </p:pic>
      <p:sp>
        <p:nvSpPr>
          <p:cNvPr id="1189" name="Least squares waveform misfit as a function of  Time shift and Amplitude parameters"/>
          <p:cNvSpPr txBox="1"/>
          <p:nvPr/>
        </p:nvSpPr>
        <p:spPr>
          <a:xfrm>
            <a:off x="2813037" y="8787813"/>
            <a:ext cx="8125948" cy="812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R="457200" defTabSz="647700">
              <a:defRPr sz="2300"/>
            </a:pPr>
            <a:r>
              <a:t>Least squares waveform misfit as a function of </a:t>
            </a:r>
            <a:br/>
            <a:r>
              <a:t>Time shift and Amplitude parameters</a:t>
            </a:r>
          </a:p>
        </p:txBody>
      </p:sp>
      <p:sp>
        <p:nvSpPr>
          <p:cNvPr id="1190" name="Red line indicates global minimum"/>
          <p:cNvSpPr txBox="1"/>
          <p:nvPr/>
        </p:nvSpPr>
        <p:spPr>
          <a:xfrm>
            <a:off x="8787462" y="2667769"/>
            <a:ext cx="4237298"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marR="457200" defTabSz="647700">
              <a:defRPr sz="1800"/>
            </a:lvl1pPr>
          </a:lstStyle>
          <a:p>
            <a:r>
              <a:t>Red line indicates global minimum</a:t>
            </a:r>
          </a:p>
        </p:txBody>
      </p:sp>
      <p:sp>
        <p:nvSpPr>
          <p:cNvPr id="1191" name="Slide Number"/>
          <p:cNvSpPr txBox="1">
            <a:spLocks noGrp="1"/>
          </p:cNvSpPr>
          <p:nvPr>
            <p:ph type="sldNum" sz="quarter" idx="2"/>
          </p:nvPr>
        </p:nvSpPr>
        <p:spPr>
          <a:xfrm>
            <a:off x="12190083" y="9185728"/>
            <a:ext cx="368504"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26</a:t>
            </a:fld>
            <a:endParaRP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3" name="Wasserstein and L2 waveform misfit surfaces"/>
          <p:cNvSpPr txBox="1">
            <a:spLocks noGrp="1"/>
          </p:cNvSpPr>
          <p:nvPr>
            <p:ph type="title"/>
          </p:nvPr>
        </p:nvSpPr>
        <p:spPr>
          <a:xfrm>
            <a:off x="1050079" y="-267093"/>
            <a:ext cx="11651864" cy="2529590"/>
          </a:xfrm>
          <a:prstGeom prst="rect">
            <a:avLst/>
          </a:prstGeom>
        </p:spPr>
        <p:txBody>
          <a:bodyPr anchor="ctr"/>
          <a:lstStyle>
            <a:lvl1pPr marR="457200" defTabSz="647700">
              <a:defRPr sz="3500">
                <a:latin typeface="+mn-lt"/>
                <a:ea typeface="+mn-ea"/>
                <a:cs typeface="+mn-cs"/>
                <a:sym typeface="Helvetica Light"/>
              </a:defRPr>
            </a:lvl1pPr>
          </a:lstStyle>
          <a:p>
            <a:r>
              <a:t>Wasserstein and L2 waveform misfit surfaces</a:t>
            </a:r>
          </a:p>
        </p:txBody>
      </p:sp>
      <p:sp>
        <p:nvSpPr>
          <p:cNvPr id="1194" name="Red line indicates global minimum"/>
          <p:cNvSpPr txBox="1"/>
          <p:nvPr/>
        </p:nvSpPr>
        <p:spPr>
          <a:xfrm>
            <a:off x="27745" y="9141673"/>
            <a:ext cx="4776524"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marR="457200" defTabSz="647700">
              <a:defRPr sz="1800"/>
            </a:lvl1pPr>
          </a:lstStyle>
          <a:p>
            <a:r>
              <a:t>Red line indicates global minimum</a:t>
            </a:r>
          </a:p>
        </p:txBody>
      </p:sp>
      <p:pic>
        <p:nvPicPr>
          <p:cNvPr id="1195" name="3Dsurface_L03_at_sn08_L2.png" descr="3Dsurface_L03_at_sn08_L2.png"/>
          <p:cNvPicPr>
            <a:picLocks noChangeAspect="1"/>
          </p:cNvPicPr>
          <p:nvPr/>
        </p:nvPicPr>
        <p:blipFill>
          <a:blip r:embed="rId2"/>
          <a:stretch>
            <a:fillRect/>
          </a:stretch>
        </p:blipFill>
        <p:spPr>
          <a:xfrm>
            <a:off x="4304050" y="5170159"/>
            <a:ext cx="4396700" cy="4503147"/>
          </a:xfrm>
          <a:prstGeom prst="rect">
            <a:avLst/>
          </a:prstGeom>
          <a:ln w="12700">
            <a:miter lim="400000"/>
          </a:ln>
        </p:spPr>
      </p:pic>
      <p:pic>
        <p:nvPicPr>
          <p:cNvPr id="1196" name="3Dsurface_L03_at_sn08_W1.png" descr="3Dsurface_L03_at_sn08_W1.png"/>
          <p:cNvPicPr>
            <a:picLocks noChangeAspect="1"/>
          </p:cNvPicPr>
          <p:nvPr/>
        </p:nvPicPr>
        <p:blipFill>
          <a:blip r:embed="rId3"/>
          <a:stretch>
            <a:fillRect/>
          </a:stretch>
        </p:blipFill>
        <p:spPr>
          <a:xfrm>
            <a:off x="1166542" y="1664446"/>
            <a:ext cx="4556933" cy="4503148"/>
          </a:xfrm>
          <a:prstGeom prst="rect">
            <a:avLst/>
          </a:prstGeom>
          <a:ln w="12700">
            <a:miter lim="400000"/>
          </a:ln>
        </p:spPr>
      </p:pic>
      <p:pic>
        <p:nvPicPr>
          <p:cNvPr id="1197" name="3Dsurface_L03_at_sn08_W2.png" descr="3Dsurface_L03_at_sn08_W2.png"/>
          <p:cNvPicPr>
            <a:picLocks noChangeAspect="1"/>
          </p:cNvPicPr>
          <p:nvPr/>
        </p:nvPicPr>
        <p:blipFill>
          <a:blip r:embed="rId4"/>
          <a:stretch>
            <a:fillRect/>
          </a:stretch>
        </p:blipFill>
        <p:spPr>
          <a:xfrm>
            <a:off x="7201339" y="1638459"/>
            <a:ext cx="4607368" cy="4503147"/>
          </a:xfrm>
          <a:prstGeom prst="rect">
            <a:avLst/>
          </a:prstGeom>
          <a:ln w="12700">
            <a:miter lim="400000"/>
          </a:ln>
        </p:spPr>
      </p:pic>
      <mc:AlternateContent xmlns:mc="http://schemas.openxmlformats.org/markup-compatibility/2006" xmlns:a14="http://schemas.microsoft.com/office/drawing/2010/main">
        <mc:Choice Requires="a14">
          <p:sp>
            <p:nvSpPr>
              <p:cNvPr id="1198" name="Wasserstein distance,"/>
              <p:cNvSpPr txBox="1"/>
              <p:nvPr/>
            </p:nvSpPr>
            <p:spPr>
              <a:xfrm>
                <a:off x="14507" y="1870902"/>
                <a:ext cx="2740789" cy="398592"/>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defRPr sz="1800"/>
                </a:pPr>
                <a:r>
                  <a:t>Wasserstein distance,</a:t>
                </a:r>
                <a14:m>
                  <m:oMath xmlns:m="http://schemas.openxmlformats.org/officeDocument/2006/math">
                    <m:sSub>
                      <m:sSubPr>
                        <m:ctrlPr>
                          <a:rPr sz="2450" i="1">
                            <a:solidFill>
                              <a:srgbClr val="000000"/>
                            </a:solidFill>
                            <a:latin typeface="Cambria Math" panose="02040503050406030204" pitchFamily="18" charset="0"/>
                          </a:rPr>
                        </m:ctrlPr>
                      </m:sSubPr>
                      <m:e>
                        <m:r>
                          <a:rPr sz="2450" i="1">
                            <a:solidFill>
                              <a:srgbClr val="000000"/>
                            </a:solidFill>
                            <a:latin typeface="Cambria Math" panose="02040503050406030204" pitchFamily="18" charset="0"/>
                          </a:rPr>
                          <m:t>𝑊</m:t>
                        </m:r>
                      </m:e>
                      <m:sub>
                        <m:r>
                          <a:rPr sz="2450" i="1">
                            <a:solidFill>
                              <a:srgbClr val="000000"/>
                            </a:solidFill>
                            <a:latin typeface="Cambria Math" panose="02040503050406030204" pitchFamily="18" charset="0"/>
                          </a:rPr>
                          <m:t>1</m:t>
                        </m:r>
                      </m:sub>
                    </m:sSub>
                  </m:oMath>
                </a14:m>
                <a:r>
                  <a:t> </a:t>
                </a:r>
              </a:p>
            </p:txBody>
          </p:sp>
        </mc:Choice>
        <mc:Fallback xmlns="">
          <p:sp>
            <p:nvSpPr>
              <p:cNvPr id="1198" name="Wasserstein distance,"/>
              <p:cNvSpPr txBox="1">
                <a:spLocks noRot="1" noChangeAspect="1" noMove="1" noResize="1" noEditPoints="1" noAdjustHandles="1" noChangeArrowheads="1" noChangeShapeType="1" noTextEdit="1"/>
              </p:cNvSpPr>
              <p:nvPr/>
            </p:nvSpPr>
            <p:spPr>
              <a:xfrm>
                <a:off x="14507" y="1870902"/>
                <a:ext cx="2740789" cy="398592"/>
              </a:xfrm>
              <a:prstGeom prst="rect">
                <a:avLst/>
              </a:prstGeom>
              <a:blipFill>
                <a:blip r:embed="rId5"/>
                <a:stretch>
                  <a:fillRect l="-12442" b="-28125"/>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99" name="Wasserstein distance,"/>
              <p:cNvSpPr txBox="1"/>
              <p:nvPr/>
            </p:nvSpPr>
            <p:spPr>
              <a:xfrm>
                <a:off x="5851723" y="1856743"/>
                <a:ext cx="2774918" cy="426910"/>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defRPr sz="1800"/>
                </a:pPr>
                <a:r>
                  <a:t>Wasserstein distance,</a:t>
                </a:r>
                <a14:m>
                  <m:oMath xmlns:m="http://schemas.openxmlformats.org/officeDocument/2006/math">
                    <m:sSubSup>
                      <m:sSubSupPr>
                        <m:ctrlPr>
                          <a:rPr sz="2200" i="1">
                            <a:solidFill>
                              <a:srgbClr val="000000"/>
                            </a:solidFill>
                            <a:latin typeface="Cambria Math" panose="02040503050406030204" pitchFamily="18" charset="0"/>
                          </a:rPr>
                        </m:ctrlPr>
                      </m:sSubSupPr>
                      <m:e>
                        <m:r>
                          <a:rPr sz="2200" i="1">
                            <a:solidFill>
                              <a:srgbClr val="000000"/>
                            </a:solidFill>
                            <a:latin typeface="Cambria Math" panose="02040503050406030204" pitchFamily="18" charset="0"/>
                          </a:rPr>
                          <m:t>𝑊</m:t>
                        </m:r>
                      </m:e>
                      <m:sub>
                        <m:r>
                          <a:rPr sz="2200" i="1">
                            <a:solidFill>
                              <a:srgbClr val="000000"/>
                            </a:solidFill>
                            <a:latin typeface="Cambria Math" panose="02040503050406030204" pitchFamily="18" charset="0"/>
                          </a:rPr>
                          <m:t>2</m:t>
                        </m:r>
                      </m:sub>
                      <m:sup>
                        <m:r>
                          <a:rPr sz="2200" i="1">
                            <a:solidFill>
                              <a:srgbClr val="000000"/>
                            </a:solidFill>
                            <a:latin typeface="Cambria Math" panose="02040503050406030204" pitchFamily="18" charset="0"/>
                          </a:rPr>
                          <m:t>2</m:t>
                        </m:r>
                      </m:sup>
                    </m:sSubSup>
                  </m:oMath>
                </a14:m>
                <a:r>
                  <a:t> </a:t>
                </a:r>
              </a:p>
            </p:txBody>
          </p:sp>
        </mc:Choice>
        <mc:Fallback xmlns="">
          <p:sp>
            <p:nvSpPr>
              <p:cNvPr id="1199" name="Wasserstein distance,"/>
              <p:cNvSpPr txBox="1">
                <a:spLocks noRot="1" noChangeAspect="1" noMove="1" noResize="1" noEditPoints="1" noAdjustHandles="1" noChangeArrowheads="1" noChangeShapeType="1" noTextEdit="1"/>
              </p:cNvSpPr>
              <p:nvPr/>
            </p:nvSpPr>
            <p:spPr>
              <a:xfrm>
                <a:off x="5851723" y="1856743"/>
                <a:ext cx="2774918" cy="426910"/>
              </a:xfrm>
              <a:prstGeom prst="rect">
                <a:avLst/>
              </a:prstGeom>
              <a:blipFill>
                <a:blip r:embed="rId6"/>
                <a:stretch>
                  <a:fillRect l="-12273" b="-2352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00" name="Least squares misfit,"/>
              <p:cNvSpPr txBox="1"/>
              <p:nvPr/>
            </p:nvSpPr>
            <p:spPr>
              <a:xfrm>
                <a:off x="8093698" y="6450638"/>
                <a:ext cx="2604135" cy="398591"/>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defRPr sz="1800"/>
                </a:pPr>
                <a:r>
                  <a:t>Least squares misfit, </a:t>
                </a:r>
                <a14:m>
                  <m:oMath xmlns:m="http://schemas.openxmlformats.org/officeDocument/2006/math">
                    <m:sSub>
                      <m:sSubPr>
                        <m:ctrlPr>
                          <a:rPr sz="2200" i="1">
                            <a:solidFill>
                              <a:srgbClr val="000000"/>
                            </a:solidFill>
                            <a:latin typeface="Cambria Math" panose="02040503050406030204" pitchFamily="18" charset="0"/>
                          </a:rPr>
                        </m:ctrlPr>
                      </m:sSubPr>
                      <m:e>
                        <m:r>
                          <a:rPr sz="2200" i="1">
                            <a:solidFill>
                              <a:srgbClr val="000000"/>
                            </a:solidFill>
                            <a:latin typeface="Cambria Math" panose="02040503050406030204" pitchFamily="18" charset="0"/>
                          </a:rPr>
                          <m:t>𝐿</m:t>
                        </m:r>
                      </m:e>
                      <m:sub>
                        <m:r>
                          <a:rPr sz="2200" i="1">
                            <a:solidFill>
                              <a:srgbClr val="000000"/>
                            </a:solidFill>
                            <a:latin typeface="Cambria Math" panose="02040503050406030204" pitchFamily="18" charset="0"/>
                          </a:rPr>
                          <m:t>2</m:t>
                        </m:r>
                      </m:sub>
                    </m:sSub>
                  </m:oMath>
                </a14:m>
                <a:r>
                  <a:t> </a:t>
                </a:r>
              </a:p>
            </p:txBody>
          </p:sp>
        </mc:Choice>
        <mc:Fallback xmlns="">
          <p:sp>
            <p:nvSpPr>
              <p:cNvPr id="1200" name="Least squares misfit,"/>
              <p:cNvSpPr txBox="1">
                <a:spLocks noRot="1" noChangeAspect="1" noMove="1" noResize="1" noEditPoints="1" noAdjustHandles="1" noChangeArrowheads="1" noChangeShapeType="1" noTextEdit="1"/>
              </p:cNvSpPr>
              <p:nvPr/>
            </p:nvSpPr>
            <p:spPr>
              <a:xfrm>
                <a:off x="8093698" y="6450638"/>
                <a:ext cx="2604135" cy="398591"/>
              </a:xfrm>
              <a:prstGeom prst="rect">
                <a:avLst/>
              </a:prstGeom>
              <a:blipFill>
                <a:blip r:embed="rId7"/>
                <a:stretch>
                  <a:fillRect l="-12621" b="-27273"/>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201" name="Wasserstein based on…"/>
          <p:cNvSpPr txBox="1"/>
          <p:nvPr/>
        </p:nvSpPr>
        <p:spPr>
          <a:xfrm>
            <a:off x="735280" y="7091532"/>
            <a:ext cx="2443506" cy="660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defRPr sz="1800"/>
            </a:pPr>
            <a:r>
              <a:t>Wasserstein based on </a:t>
            </a:r>
          </a:p>
          <a:p>
            <a:pPr marR="457200" defTabSz="647700">
              <a:defRPr sz="1800"/>
            </a:pPr>
            <a:r>
              <a:t>2D fingerprint PDF</a:t>
            </a:r>
          </a:p>
        </p:txBody>
      </p:sp>
      <p:sp>
        <p:nvSpPr>
          <p:cNvPr id="1202" name="Rectangle"/>
          <p:cNvSpPr/>
          <p:nvPr/>
        </p:nvSpPr>
        <p:spPr>
          <a:xfrm>
            <a:off x="5267664" y="4812149"/>
            <a:ext cx="1950579" cy="1270001"/>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203" name="Slide Number"/>
          <p:cNvSpPr txBox="1">
            <a:spLocks noGrp="1"/>
          </p:cNvSpPr>
          <p:nvPr>
            <p:ph type="sldNum" sz="quarter" idx="2"/>
          </p:nvPr>
        </p:nvSpPr>
        <p:spPr>
          <a:xfrm>
            <a:off x="12219113" y="9148023"/>
            <a:ext cx="368504"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27</a:t>
            </a:fld>
            <a:endParaRP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5" name="Calculating derivatives of Wasserstein distance"/>
          <p:cNvSpPr txBox="1">
            <a:spLocks noGrp="1"/>
          </p:cNvSpPr>
          <p:nvPr>
            <p:ph type="title"/>
          </p:nvPr>
        </p:nvSpPr>
        <p:spPr>
          <a:xfrm>
            <a:off x="1050079" y="-267093"/>
            <a:ext cx="11651864" cy="2529590"/>
          </a:xfrm>
          <a:prstGeom prst="rect">
            <a:avLst/>
          </a:prstGeom>
        </p:spPr>
        <p:txBody>
          <a:bodyPr anchor="ctr"/>
          <a:lstStyle>
            <a:lvl1pPr marR="457200" defTabSz="647700">
              <a:defRPr sz="3500">
                <a:latin typeface="+mn-lt"/>
                <a:ea typeface="+mn-ea"/>
                <a:cs typeface="+mn-cs"/>
                <a:sym typeface="Helvetica Light"/>
              </a:defRPr>
            </a:lvl1pPr>
          </a:lstStyle>
          <a:p>
            <a:r>
              <a:t>Calculating derivatives of Wasserstein distance</a:t>
            </a:r>
          </a:p>
        </p:txBody>
      </p:sp>
      <mc:AlternateContent xmlns:mc="http://schemas.openxmlformats.org/markup-compatibility/2006" xmlns:a14="http://schemas.microsoft.com/office/drawing/2010/main">
        <mc:Choice Requires="a14">
          <p:sp>
            <p:nvSpPr>
              <p:cNvPr id="1206" name="For the Wasserstein distance to be useful within an optimisation framework derivatives of the Wasserstein distance,  ,"/>
              <p:cNvSpPr txBox="1"/>
              <p:nvPr/>
            </p:nvSpPr>
            <p:spPr>
              <a:xfrm>
                <a:off x="175033" y="1740048"/>
                <a:ext cx="12610850" cy="769333"/>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algn="l" defTabSz="647700">
                  <a:lnSpc>
                    <a:spcPct val="150000"/>
                  </a:lnSpc>
                  <a:defRPr sz="1600"/>
                </a:pPr>
                <a:r>
                  <a:t>For the Wasserstein distance to be useful within an optimisation framework derivatives of the Wasserstein distance, </a:t>
                </a:r>
                <a14:m>
                  <m:oMath xmlns:m="http://schemas.openxmlformats.org/officeDocument/2006/math">
                    <m:f>
                      <m:fPr>
                        <m:ctrlPr>
                          <a:rPr sz="1950" i="1">
                            <a:solidFill>
                              <a:srgbClr val="000000"/>
                            </a:solidFill>
                            <a:latin typeface="Cambria Math" panose="02040503050406030204" pitchFamily="18" charset="0"/>
                          </a:rPr>
                        </m:ctrlPr>
                      </m:fPr>
                      <m:num>
                        <m:r>
                          <a:rPr sz="1950" i="1">
                            <a:solidFill>
                              <a:srgbClr val="000000"/>
                            </a:solidFill>
                            <a:latin typeface="Cambria Math" panose="02040503050406030204" pitchFamily="18" charset="0"/>
                          </a:rPr>
                          <m:t>𝜕</m:t>
                        </m:r>
                        <m:sSubSup>
                          <m:sSubSupPr>
                            <m:ctrlPr>
                              <a:rPr sz="1950" i="1">
                                <a:solidFill>
                                  <a:srgbClr val="000000"/>
                                </a:solidFill>
                                <a:latin typeface="Cambria Math" panose="02040503050406030204" pitchFamily="18" charset="0"/>
                              </a:rPr>
                            </m:ctrlPr>
                          </m:sSubSupPr>
                          <m:e>
                            <m:r>
                              <a:rPr sz="1950" i="1">
                                <a:solidFill>
                                  <a:srgbClr val="000000"/>
                                </a:solidFill>
                                <a:latin typeface="Cambria Math" panose="02040503050406030204" pitchFamily="18" charset="0"/>
                              </a:rPr>
                              <m:t>𝑊</m:t>
                            </m:r>
                          </m:e>
                          <m:sub>
                            <m:r>
                              <a:rPr sz="1950" i="1">
                                <a:solidFill>
                                  <a:srgbClr val="000000"/>
                                </a:solidFill>
                                <a:latin typeface="Cambria Math" panose="02040503050406030204" pitchFamily="18" charset="0"/>
                              </a:rPr>
                              <m:t>𝑝</m:t>
                            </m:r>
                          </m:sub>
                          <m:sup>
                            <m:r>
                              <a:rPr sz="1950" i="1">
                                <a:solidFill>
                                  <a:srgbClr val="000000"/>
                                </a:solidFill>
                                <a:latin typeface="Cambria Math" panose="02040503050406030204" pitchFamily="18" charset="0"/>
                              </a:rPr>
                              <m:t>𝑝</m:t>
                            </m:r>
                          </m:sup>
                        </m:sSubSup>
                      </m:num>
                      <m:den>
                        <m:r>
                          <a:rPr sz="1950" i="1">
                            <a:solidFill>
                              <a:srgbClr val="000000"/>
                            </a:solidFill>
                            <a:latin typeface="Cambria Math" panose="02040503050406030204" pitchFamily="18" charset="0"/>
                          </a:rPr>
                          <m:t>𝜕</m:t>
                        </m:r>
                        <m:sSub>
                          <m:sSubPr>
                            <m:ctrlPr>
                              <a:rPr sz="1950" i="1">
                                <a:solidFill>
                                  <a:srgbClr val="000000"/>
                                </a:solidFill>
                                <a:latin typeface="Cambria Math" panose="02040503050406030204" pitchFamily="18" charset="0"/>
                              </a:rPr>
                            </m:ctrlPr>
                          </m:sSubPr>
                          <m:e>
                            <m:r>
                              <a:rPr sz="1950" i="1">
                                <a:solidFill>
                                  <a:srgbClr val="000000"/>
                                </a:solidFill>
                                <a:latin typeface="Cambria Math" panose="02040503050406030204" pitchFamily="18" charset="0"/>
                              </a:rPr>
                              <m:t>𝑚</m:t>
                            </m:r>
                          </m:e>
                          <m:sub>
                            <m:r>
                              <a:rPr sz="1950" i="1">
                                <a:solidFill>
                                  <a:srgbClr val="000000"/>
                                </a:solidFill>
                                <a:latin typeface="Cambria Math" panose="02040503050406030204" pitchFamily="18" charset="0"/>
                              </a:rPr>
                              <m:t>𝑗</m:t>
                            </m:r>
                          </m:sub>
                        </m:sSub>
                      </m:den>
                    </m:f>
                    <m:r>
                      <a:rPr sz="1950" i="1">
                        <a:solidFill>
                          <a:srgbClr val="000000"/>
                        </a:solidFill>
                        <a:latin typeface="Cambria Math" panose="02040503050406030204" pitchFamily="18" charset="0"/>
                      </a:rPr>
                      <m:t>,(</m:t>
                    </m:r>
                    <m:r>
                      <a:rPr sz="1950" i="1">
                        <a:solidFill>
                          <a:srgbClr val="000000"/>
                        </a:solidFill>
                        <a:latin typeface="Cambria Math" panose="02040503050406030204" pitchFamily="18" charset="0"/>
                      </a:rPr>
                      <m:t>𝑗</m:t>
                    </m:r>
                    <m:r>
                      <a:rPr sz="1950" i="1">
                        <a:solidFill>
                          <a:srgbClr val="000000"/>
                        </a:solidFill>
                        <a:latin typeface="Cambria Math" panose="02040503050406030204" pitchFamily="18" charset="0"/>
                      </a:rPr>
                      <m:t>=1,…,</m:t>
                    </m:r>
                    <m:r>
                      <a:rPr sz="1950" i="1">
                        <a:solidFill>
                          <a:srgbClr val="000000"/>
                        </a:solidFill>
                        <a:latin typeface="Cambria Math" panose="02040503050406030204" pitchFamily="18" charset="0"/>
                      </a:rPr>
                      <m:t>𝑀</m:t>
                    </m:r>
                    <m:r>
                      <a:rPr sz="1950" i="1">
                        <a:solidFill>
                          <a:srgbClr val="000000"/>
                        </a:solidFill>
                        <a:latin typeface="Cambria Math" panose="02040503050406030204" pitchFamily="18" charset="0"/>
                      </a:rPr>
                      <m:t>)</m:t>
                    </m:r>
                  </m:oMath>
                </a14:m>
                <a:r>
                  <a:t>,</a:t>
                </a:r>
              </a:p>
            </p:txBody>
          </p:sp>
        </mc:Choice>
        <mc:Fallback xmlns="">
          <p:sp>
            <p:nvSpPr>
              <p:cNvPr id="1206" name="For the Wasserstein distance to be useful within an optimisation framework derivatives of the Wasserstein distance,  ,"/>
              <p:cNvSpPr txBox="1">
                <a:spLocks noRot="1" noChangeAspect="1" noMove="1" noResize="1" noEditPoints="1" noAdjustHandles="1" noChangeArrowheads="1" noChangeShapeType="1" noTextEdit="1"/>
              </p:cNvSpPr>
              <p:nvPr/>
            </p:nvSpPr>
            <p:spPr>
              <a:xfrm>
                <a:off x="175033" y="1740048"/>
                <a:ext cx="12610850" cy="769333"/>
              </a:xfrm>
              <a:prstGeom prst="rect">
                <a:avLst/>
              </a:prstGeom>
              <a:blipFill>
                <a:blip r:embed="rId2"/>
                <a:stretch>
                  <a:fillRect l="-503" r="-201" b="-12903"/>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207" name="Effectiveness of optimisation requires accurate derivatives at every step. Analytical derivatives are exact!"/>
          <p:cNvSpPr txBox="1"/>
          <p:nvPr/>
        </p:nvSpPr>
        <p:spPr>
          <a:xfrm>
            <a:off x="476287" y="9003806"/>
            <a:ext cx="10837382" cy="3810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algn="l" defTabSz="647700">
              <a:lnSpc>
                <a:spcPct val="150000"/>
              </a:lnSpc>
              <a:defRPr sz="1800"/>
            </a:pPr>
            <a:r>
              <a:t>Effectiveness of optimisation requires accurate derivatives at every step. Analytical derivatives are </a:t>
            </a:r>
            <a:r>
              <a:rPr b="1">
                <a:solidFill>
                  <a:schemeClr val="accent1"/>
                </a:solidFill>
                <a:latin typeface="Helvetica"/>
                <a:ea typeface="Helvetica"/>
                <a:cs typeface="Helvetica"/>
                <a:sym typeface="Helvetica"/>
              </a:rPr>
              <a:t>exact</a:t>
            </a:r>
            <a:r>
              <a:t>!</a:t>
            </a:r>
          </a:p>
        </p:txBody>
      </p:sp>
      <mc:AlternateContent xmlns:mc="http://schemas.openxmlformats.org/markup-compatibility/2006" xmlns:a14="http://schemas.microsoft.com/office/drawing/2010/main">
        <mc:Choice Requires="a14">
          <p:sp>
            <p:nvSpPr>
              <p:cNvPr id="1208" name="."/>
              <p:cNvSpPr txBox="1"/>
              <p:nvPr/>
            </p:nvSpPr>
            <p:spPr>
              <a:xfrm>
                <a:off x="4410369" y="3487296"/>
                <a:ext cx="4343378" cy="884660"/>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algn="l" defTabSz="647700">
                  <a:lnSpc>
                    <a:spcPct val="150000"/>
                  </a:lnSpc>
                  <a:defRPr sz="1800"/>
                </a:pPr>
                <a14:m>
                  <m:oMath xmlns:m="http://schemas.openxmlformats.org/officeDocument/2006/math">
                    <m:f>
                      <m:fPr>
                        <m:ctrlPr>
                          <a:rPr sz="2150" i="1">
                            <a:solidFill>
                              <a:srgbClr val="000000"/>
                            </a:solidFill>
                            <a:latin typeface="Cambria Math" panose="02040503050406030204" pitchFamily="18" charset="0"/>
                          </a:rPr>
                        </m:ctrlPr>
                      </m:fPr>
                      <m:num>
                        <m:r>
                          <a:rPr sz="2150" i="1">
                            <a:solidFill>
                              <a:srgbClr val="000000"/>
                            </a:solidFill>
                            <a:latin typeface="Cambria Math" panose="02040503050406030204" pitchFamily="18" charset="0"/>
                          </a:rPr>
                          <m:t>𝜕</m:t>
                        </m:r>
                        <m:sSubSup>
                          <m:sSubSupPr>
                            <m:ctrlPr>
                              <a:rPr sz="2150" i="1">
                                <a:solidFill>
                                  <a:srgbClr val="000000"/>
                                </a:solidFill>
                                <a:latin typeface="Cambria Math" panose="02040503050406030204" pitchFamily="18" charset="0"/>
                              </a:rPr>
                            </m:ctrlPr>
                          </m:sSubSupPr>
                          <m:e>
                            <m:r>
                              <a:rPr sz="2150" i="1">
                                <a:solidFill>
                                  <a:srgbClr val="000000"/>
                                </a:solidFill>
                                <a:latin typeface="Cambria Math" panose="02040503050406030204" pitchFamily="18" charset="0"/>
                              </a:rPr>
                              <m:t>𝑊</m:t>
                            </m:r>
                          </m:e>
                          <m:sub>
                            <m:r>
                              <a:rPr sz="2150" i="1">
                                <a:solidFill>
                                  <a:srgbClr val="000000"/>
                                </a:solidFill>
                                <a:latin typeface="Cambria Math" panose="02040503050406030204" pitchFamily="18" charset="0"/>
                              </a:rPr>
                              <m:t>𝑝</m:t>
                            </m:r>
                          </m:sub>
                          <m:sup>
                            <m:r>
                              <a:rPr sz="2150" i="1">
                                <a:solidFill>
                                  <a:srgbClr val="000000"/>
                                </a:solidFill>
                                <a:latin typeface="Cambria Math" panose="02040503050406030204" pitchFamily="18" charset="0"/>
                              </a:rPr>
                              <m:t>𝑝</m:t>
                            </m:r>
                          </m:sup>
                        </m:sSubSup>
                      </m:num>
                      <m:den>
                        <m:r>
                          <a:rPr sz="2150" i="1">
                            <a:solidFill>
                              <a:srgbClr val="000000"/>
                            </a:solidFill>
                            <a:latin typeface="Cambria Math" panose="02040503050406030204" pitchFamily="18" charset="0"/>
                          </a:rPr>
                          <m:t>𝜕</m:t>
                        </m:r>
                        <m:sSub>
                          <m:sSubPr>
                            <m:ctrlPr>
                              <a:rPr sz="2150" i="1">
                                <a:solidFill>
                                  <a:srgbClr val="000000"/>
                                </a:solidFill>
                                <a:latin typeface="Cambria Math" panose="02040503050406030204" pitchFamily="18" charset="0"/>
                              </a:rPr>
                            </m:ctrlPr>
                          </m:sSubPr>
                          <m:e>
                            <m:r>
                              <a:rPr sz="2150" i="1">
                                <a:solidFill>
                                  <a:srgbClr val="000000"/>
                                </a:solidFill>
                                <a:latin typeface="Cambria Math" panose="02040503050406030204" pitchFamily="18" charset="0"/>
                              </a:rPr>
                              <m:t>𝑚</m:t>
                            </m:r>
                          </m:e>
                          <m:sub>
                            <m:r>
                              <a:rPr sz="2150" i="1">
                                <a:solidFill>
                                  <a:srgbClr val="000000"/>
                                </a:solidFill>
                                <a:latin typeface="Cambria Math" panose="02040503050406030204" pitchFamily="18" charset="0"/>
                              </a:rPr>
                              <m:t>𝑗</m:t>
                            </m:r>
                          </m:sub>
                        </m:sSub>
                      </m:den>
                    </m:f>
                    <m:r>
                      <a:rPr sz="2150" i="1">
                        <a:solidFill>
                          <a:srgbClr val="000000"/>
                        </a:solidFill>
                        <a:latin typeface="Cambria Math" panose="02040503050406030204" pitchFamily="18" charset="0"/>
                      </a:rPr>
                      <m:t>=</m:t>
                    </m:r>
                    <m:limLow>
                      <m:limLowPr>
                        <m:ctrlPr>
                          <a:rPr sz="2150" i="1">
                            <a:solidFill>
                              <a:srgbClr val="000000"/>
                            </a:solidFill>
                            <a:latin typeface="Cambria Math" panose="02040503050406030204" pitchFamily="18" charset="0"/>
                          </a:rPr>
                        </m:ctrlPr>
                      </m:limLowPr>
                      <m:e>
                        <m:r>
                          <a:rPr sz="2150" i="1">
                            <a:solidFill>
                              <a:srgbClr val="000000"/>
                            </a:solidFill>
                            <a:latin typeface="Cambria Math" panose="02040503050406030204" pitchFamily="18" charset="0"/>
                          </a:rPr>
                          <m:t>∑</m:t>
                        </m:r>
                      </m:e>
                      <m:lim>
                        <m:r>
                          <a:rPr sz="2150" i="1">
                            <a:solidFill>
                              <a:srgbClr val="000000"/>
                            </a:solidFill>
                            <a:latin typeface="Cambria Math" panose="02040503050406030204" pitchFamily="18" charset="0"/>
                          </a:rPr>
                          <m:t>𝑘</m:t>
                        </m:r>
                      </m:lim>
                    </m:limLow>
                    <m:f>
                      <m:fPr>
                        <m:ctrlPr>
                          <a:rPr sz="2150" i="1">
                            <a:solidFill>
                              <a:srgbClr val="000000"/>
                            </a:solidFill>
                            <a:latin typeface="Cambria Math" panose="02040503050406030204" pitchFamily="18" charset="0"/>
                          </a:rPr>
                        </m:ctrlPr>
                      </m:fPr>
                      <m:num>
                        <m:r>
                          <a:rPr sz="2150" i="1">
                            <a:solidFill>
                              <a:srgbClr val="000000"/>
                            </a:solidFill>
                            <a:latin typeface="Cambria Math" panose="02040503050406030204" pitchFamily="18" charset="0"/>
                          </a:rPr>
                          <m:t>𝜕</m:t>
                        </m:r>
                        <m:sSubSup>
                          <m:sSubSupPr>
                            <m:ctrlPr>
                              <a:rPr sz="2150" i="1">
                                <a:solidFill>
                                  <a:srgbClr val="000000"/>
                                </a:solidFill>
                                <a:latin typeface="Cambria Math" panose="02040503050406030204" pitchFamily="18" charset="0"/>
                              </a:rPr>
                            </m:ctrlPr>
                          </m:sSubSupPr>
                          <m:e>
                            <m:r>
                              <a:rPr sz="2150" i="1">
                                <a:solidFill>
                                  <a:srgbClr val="000000"/>
                                </a:solidFill>
                                <a:latin typeface="Cambria Math" panose="02040503050406030204" pitchFamily="18" charset="0"/>
                              </a:rPr>
                              <m:t>𝑊</m:t>
                            </m:r>
                          </m:e>
                          <m:sub>
                            <m:r>
                              <a:rPr sz="2150" i="1">
                                <a:solidFill>
                                  <a:srgbClr val="000000"/>
                                </a:solidFill>
                                <a:latin typeface="Cambria Math" panose="02040503050406030204" pitchFamily="18" charset="0"/>
                              </a:rPr>
                              <m:t>𝑝</m:t>
                            </m:r>
                          </m:sub>
                          <m:sup>
                            <m:r>
                              <a:rPr sz="2150" i="1">
                                <a:solidFill>
                                  <a:srgbClr val="000000"/>
                                </a:solidFill>
                                <a:latin typeface="Cambria Math" panose="02040503050406030204" pitchFamily="18" charset="0"/>
                              </a:rPr>
                              <m:t>𝑝</m:t>
                            </m:r>
                          </m:sup>
                        </m:sSubSup>
                      </m:num>
                      <m:den>
                        <m:r>
                          <a:rPr sz="2150" i="1">
                            <a:solidFill>
                              <a:srgbClr val="000000"/>
                            </a:solidFill>
                            <a:latin typeface="Cambria Math" panose="02040503050406030204" pitchFamily="18" charset="0"/>
                          </a:rPr>
                          <m:t>𝜕</m:t>
                        </m:r>
                        <m:sSub>
                          <m:sSubPr>
                            <m:ctrlPr>
                              <a:rPr sz="2150" i="1">
                                <a:solidFill>
                                  <a:srgbClr val="000000"/>
                                </a:solidFill>
                                <a:latin typeface="Cambria Math" panose="02040503050406030204" pitchFamily="18" charset="0"/>
                              </a:rPr>
                            </m:ctrlPr>
                          </m:sSubPr>
                          <m:e>
                            <m:r>
                              <a:rPr sz="2150" i="1">
                                <a:solidFill>
                                  <a:srgbClr val="000000"/>
                                </a:solidFill>
                                <a:latin typeface="Cambria Math" panose="02040503050406030204" pitchFamily="18" charset="0"/>
                              </a:rPr>
                              <m:t>𝑢</m:t>
                            </m:r>
                          </m:e>
                          <m:sub>
                            <m:r>
                              <a:rPr sz="2150" i="1">
                                <a:solidFill>
                                  <a:srgbClr val="000000"/>
                                </a:solidFill>
                                <a:latin typeface="Cambria Math" panose="02040503050406030204" pitchFamily="18" charset="0"/>
                              </a:rPr>
                              <m:t>𝑘</m:t>
                            </m:r>
                          </m:sub>
                        </m:sSub>
                      </m:den>
                    </m:f>
                    <m:f>
                      <m:fPr>
                        <m:ctrlPr>
                          <a:rPr sz="2150" i="1">
                            <a:solidFill>
                              <a:srgbClr val="000000"/>
                            </a:solidFill>
                            <a:latin typeface="Cambria Math" panose="02040503050406030204" pitchFamily="18" charset="0"/>
                          </a:rPr>
                        </m:ctrlPr>
                      </m:fPr>
                      <m:num>
                        <m:r>
                          <a:rPr sz="2150" i="1">
                            <a:solidFill>
                              <a:srgbClr val="000000"/>
                            </a:solidFill>
                            <a:latin typeface="Cambria Math" panose="02040503050406030204" pitchFamily="18" charset="0"/>
                          </a:rPr>
                          <m:t>𝜕</m:t>
                        </m:r>
                        <m:sSub>
                          <m:sSubPr>
                            <m:ctrlPr>
                              <a:rPr sz="2150" i="1">
                                <a:solidFill>
                                  <a:srgbClr val="000000"/>
                                </a:solidFill>
                                <a:latin typeface="Cambria Math" panose="02040503050406030204" pitchFamily="18" charset="0"/>
                              </a:rPr>
                            </m:ctrlPr>
                          </m:sSubPr>
                          <m:e>
                            <m:r>
                              <a:rPr sz="2150" i="1">
                                <a:solidFill>
                                  <a:srgbClr val="000000"/>
                                </a:solidFill>
                                <a:latin typeface="Cambria Math" panose="02040503050406030204" pitchFamily="18" charset="0"/>
                              </a:rPr>
                              <m:t>𝑢</m:t>
                            </m:r>
                          </m:e>
                          <m:sub>
                            <m:r>
                              <a:rPr sz="2150" i="1">
                                <a:solidFill>
                                  <a:srgbClr val="000000"/>
                                </a:solidFill>
                                <a:latin typeface="Cambria Math" panose="02040503050406030204" pitchFamily="18" charset="0"/>
                              </a:rPr>
                              <m:t>𝑘</m:t>
                            </m:r>
                          </m:sub>
                        </m:sSub>
                      </m:num>
                      <m:den>
                        <m:r>
                          <a:rPr sz="2150" i="1">
                            <a:solidFill>
                              <a:srgbClr val="000000"/>
                            </a:solidFill>
                            <a:latin typeface="Cambria Math" panose="02040503050406030204" pitchFamily="18" charset="0"/>
                          </a:rPr>
                          <m:t>𝜕</m:t>
                        </m:r>
                        <m:sSub>
                          <m:sSubPr>
                            <m:ctrlPr>
                              <a:rPr sz="2150" i="1">
                                <a:solidFill>
                                  <a:srgbClr val="000000"/>
                                </a:solidFill>
                                <a:latin typeface="Cambria Math" panose="02040503050406030204" pitchFamily="18" charset="0"/>
                              </a:rPr>
                            </m:ctrlPr>
                          </m:sSubPr>
                          <m:e>
                            <m:r>
                              <a:rPr sz="2150" i="1">
                                <a:solidFill>
                                  <a:srgbClr val="000000"/>
                                </a:solidFill>
                                <a:latin typeface="Cambria Math" panose="02040503050406030204" pitchFamily="18" charset="0"/>
                              </a:rPr>
                              <m:t>𝑚</m:t>
                            </m:r>
                          </m:e>
                          <m:sub>
                            <m:r>
                              <a:rPr sz="2150" i="1">
                                <a:solidFill>
                                  <a:srgbClr val="000000"/>
                                </a:solidFill>
                                <a:latin typeface="Cambria Math" panose="02040503050406030204" pitchFamily="18" charset="0"/>
                              </a:rPr>
                              <m:t>𝑗</m:t>
                            </m:r>
                          </m:sub>
                        </m:sSub>
                      </m:den>
                    </m:f>
                    <m:r>
                      <a:rPr sz="2150" i="1">
                        <a:solidFill>
                          <a:srgbClr val="000000"/>
                        </a:solidFill>
                        <a:latin typeface="Cambria Math" panose="02040503050406030204" pitchFamily="18" charset="0"/>
                      </a:rPr>
                      <m:t>(</m:t>
                    </m:r>
                    <m:r>
                      <a:rPr sz="2150" i="1">
                        <a:solidFill>
                          <a:srgbClr val="000000"/>
                        </a:solidFill>
                        <a:latin typeface="Cambria Math" panose="02040503050406030204" pitchFamily="18" charset="0"/>
                      </a:rPr>
                      <m:t>𝑗</m:t>
                    </m:r>
                    <m:r>
                      <a:rPr sz="2150" i="1">
                        <a:solidFill>
                          <a:srgbClr val="000000"/>
                        </a:solidFill>
                        <a:latin typeface="Cambria Math" panose="02040503050406030204" pitchFamily="18" charset="0"/>
                      </a:rPr>
                      <m:t>=1,…,</m:t>
                    </m:r>
                    <m:r>
                      <a:rPr sz="2150" i="1">
                        <a:solidFill>
                          <a:srgbClr val="000000"/>
                        </a:solidFill>
                        <a:latin typeface="Cambria Math" panose="02040503050406030204" pitchFamily="18" charset="0"/>
                      </a:rPr>
                      <m:t>𝑀</m:t>
                    </m:r>
                    <m:r>
                      <a:rPr sz="2150" i="1">
                        <a:solidFill>
                          <a:srgbClr val="000000"/>
                        </a:solidFill>
                        <a:latin typeface="Cambria Math" panose="02040503050406030204" pitchFamily="18" charset="0"/>
                      </a:rPr>
                      <m:t>)</m:t>
                    </m:r>
                  </m:oMath>
                </a14:m>
                <a:r>
                  <a:t>.</a:t>
                </a:r>
              </a:p>
            </p:txBody>
          </p:sp>
        </mc:Choice>
        <mc:Fallback xmlns="">
          <p:sp>
            <p:nvSpPr>
              <p:cNvPr id="1208" name="."/>
              <p:cNvSpPr txBox="1">
                <a:spLocks noRot="1" noChangeAspect="1" noMove="1" noResize="1" noEditPoints="1" noAdjustHandles="1" noChangeArrowheads="1" noChangeShapeType="1" noTextEdit="1"/>
              </p:cNvSpPr>
              <p:nvPr/>
            </p:nvSpPr>
            <p:spPr>
              <a:xfrm>
                <a:off x="4410369" y="3487296"/>
                <a:ext cx="4343378" cy="884660"/>
              </a:xfrm>
              <a:prstGeom prst="rect">
                <a:avLst/>
              </a:prstGeom>
              <a:blipFill>
                <a:blip r:embed="rId3"/>
                <a:stretch>
                  <a:fillRect l="-583" b="-985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209" name="Other authors implementing OT to FWI have all done something similar with details depending on the choices made in applying Optimal Transport, e.g. Finite Difference solution of Monge-Ampere equations (Enquist and co workers, 2014-)  or  constrained opti"/>
          <p:cNvSpPr txBox="1"/>
          <p:nvPr/>
        </p:nvSpPr>
        <p:spPr>
          <a:xfrm>
            <a:off x="311127" y="4517033"/>
            <a:ext cx="13070886" cy="11748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algn="l" defTabSz="647700">
              <a:lnSpc>
                <a:spcPct val="150000"/>
              </a:lnSpc>
              <a:defRPr sz="1600"/>
            </a:pPr>
            <a:r>
              <a:rPr dirty="0"/>
              <a:t>Other authors implementing OT to FWI have all done something similar with details depending on the choices made in applying Optimal </a:t>
            </a:r>
            <a:br>
              <a:rPr lang="en-AU" dirty="0"/>
            </a:br>
            <a:r>
              <a:rPr dirty="0"/>
              <a:t>Transport, e.g. Finite Difference solution of Monge-Ampere equations (</a:t>
            </a:r>
            <a:r>
              <a:rPr dirty="0" err="1"/>
              <a:t>Enquist</a:t>
            </a:r>
            <a:r>
              <a:rPr dirty="0"/>
              <a:t> and co workers, 2014-) </a:t>
            </a:r>
            <a:br>
              <a:rPr dirty="0"/>
            </a:br>
            <a:r>
              <a:rPr dirty="0"/>
              <a:t>or  constrained </a:t>
            </a:r>
            <a:r>
              <a:rPr dirty="0" err="1"/>
              <a:t>optimisation</a:t>
            </a:r>
            <a:r>
              <a:rPr dirty="0"/>
              <a:t> using the Monge-Kantorovich dual formulation (</a:t>
            </a:r>
            <a:r>
              <a:rPr dirty="0" err="1"/>
              <a:t>Metivier</a:t>
            </a:r>
            <a:r>
              <a:rPr dirty="0"/>
              <a:t> and co-workers 2016-).</a:t>
            </a:r>
          </a:p>
        </p:txBody>
      </p:sp>
      <p:sp>
        <p:nvSpPr>
          <p:cNvPr id="1210" name="In our case"/>
          <p:cNvSpPr txBox="1"/>
          <p:nvPr/>
        </p:nvSpPr>
        <p:spPr>
          <a:xfrm>
            <a:off x="315776" y="5900671"/>
            <a:ext cx="1257987"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algn="l" defTabSz="647700">
              <a:lnSpc>
                <a:spcPct val="150000"/>
              </a:lnSpc>
              <a:defRPr sz="1800"/>
            </a:lvl1pPr>
          </a:lstStyle>
          <a:p>
            <a:r>
              <a:t>In our case</a:t>
            </a:r>
          </a:p>
        </p:txBody>
      </p:sp>
      <p:sp>
        <p:nvSpPr>
          <p:cNvPr id="1211" name="Square"/>
          <p:cNvSpPr/>
          <p:nvPr/>
        </p:nvSpPr>
        <p:spPr>
          <a:xfrm>
            <a:off x="2218662" y="6798464"/>
            <a:ext cx="1270001" cy="1270001"/>
          </a:xfrm>
          <a:prstGeom prst="rect">
            <a:avLst/>
          </a:prstGeom>
          <a:solidFill>
            <a:srgbClr val="D5F5C3"/>
          </a:solidFill>
          <a:ln w="25400">
            <a:solidFill>
              <a:srgbClr val="000000"/>
            </a:solidFill>
            <a:miter lim="400000"/>
          </a:ln>
        </p:spPr>
        <p:txBody>
          <a:bodyPr lIns="50800" tIns="50800" rIns="50800" bIns="50800" anchor="ctr"/>
          <a:lstStyle/>
          <a:p>
            <a:pPr>
              <a:defRPr sz="2400"/>
            </a:pPr>
            <a:endParaRPr/>
          </a:p>
        </p:txBody>
      </p:sp>
      <p:sp>
        <p:nvSpPr>
          <p:cNvPr id="1212" name="Square"/>
          <p:cNvSpPr/>
          <p:nvPr/>
        </p:nvSpPr>
        <p:spPr>
          <a:xfrm>
            <a:off x="4398525" y="6798465"/>
            <a:ext cx="1270001" cy="1270001"/>
          </a:xfrm>
          <a:prstGeom prst="rect">
            <a:avLst/>
          </a:prstGeom>
          <a:solidFill>
            <a:srgbClr val="C5E0F9"/>
          </a:solidFill>
          <a:ln w="25400">
            <a:solidFill>
              <a:srgbClr val="000000"/>
            </a:solidFill>
            <a:miter lim="400000"/>
          </a:ln>
        </p:spPr>
        <p:txBody>
          <a:bodyPr lIns="50800" tIns="50800" rIns="50800" bIns="50800" anchor="ctr"/>
          <a:lstStyle/>
          <a:p>
            <a:pPr>
              <a:defRPr sz="2400"/>
            </a:pPr>
            <a:endParaRPr/>
          </a:p>
        </p:txBody>
      </p:sp>
      <p:sp>
        <p:nvSpPr>
          <p:cNvPr id="1213" name="Square"/>
          <p:cNvSpPr/>
          <p:nvPr/>
        </p:nvSpPr>
        <p:spPr>
          <a:xfrm>
            <a:off x="6578389" y="6798465"/>
            <a:ext cx="1270001" cy="1270001"/>
          </a:xfrm>
          <a:prstGeom prst="rect">
            <a:avLst/>
          </a:prstGeom>
          <a:solidFill>
            <a:srgbClr val="F5D4C3"/>
          </a:solidFill>
          <a:ln w="25400">
            <a:solidFill>
              <a:srgbClr val="000000"/>
            </a:solidFill>
            <a:miter lim="400000"/>
          </a:ln>
        </p:spPr>
        <p:txBody>
          <a:bodyPr lIns="50800" tIns="50800" rIns="50800" bIns="50800" anchor="ctr"/>
          <a:lstStyle/>
          <a:p>
            <a:pPr>
              <a:defRPr sz="2400"/>
            </a:pPr>
            <a:endParaRPr/>
          </a:p>
        </p:txBody>
      </p:sp>
      <p:sp>
        <p:nvSpPr>
          <p:cNvPr id="1214" name="Square"/>
          <p:cNvSpPr/>
          <p:nvPr/>
        </p:nvSpPr>
        <p:spPr>
          <a:xfrm>
            <a:off x="8687275" y="6798465"/>
            <a:ext cx="1270001" cy="1270001"/>
          </a:xfrm>
          <a:prstGeom prst="rect">
            <a:avLst/>
          </a:prstGeom>
          <a:solidFill>
            <a:srgbClr val="E7C3F5"/>
          </a:solidFill>
          <a:ln w="25400">
            <a:solidFill>
              <a:srgbClr val="000000"/>
            </a:solidFill>
            <a:miter lim="400000"/>
          </a:ln>
        </p:spPr>
        <p:txBody>
          <a:bodyPr lIns="50800" tIns="50800" rIns="50800" bIns="50800" anchor="ctr"/>
          <a:lstStyle/>
          <a:p>
            <a:pPr>
              <a:defRPr sz="2400"/>
            </a:pPr>
            <a:endParaRPr/>
          </a:p>
        </p:txBody>
      </p:sp>
      <mc:AlternateContent xmlns:mc="http://schemas.openxmlformats.org/markup-compatibility/2006" xmlns:a14="http://schemas.microsoft.com/office/drawing/2010/main">
        <mc:Choice Requires="a14">
          <p:sp>
            <p:nvSpPr>
              <p:cNvPr id="1215" name="Equation"/>
              <p:cNvSpPr txBox="1"/>
              <p:nvPr/>
            </p:nvSpPr>
            <p:spPr>
              <a:xfrm>
                <a:off x="690042" y="7090967"/>
                <a:ext cx="1064597" cy="886275"/>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f>
                        <m:fPr>
                          <m:ctrlPr>
                            <a:rPr sz="2600" i="1">
                              <a:solidFill>
                                <a:srgbClr val="000000"/>
                              </a:solidFill>
                              <a:latin typeface="Cambria Math" panose="02040503050406030204" pitchFamily="18" charset="0"/>
                            </a:rPr>
                          </m:ctrlPr>
                        </m:fPr>
                        <m:num>
                          <m:r>
                            <a:rPr sz="2600" i="1">
                              <a:solidFill>
                                <a:srgbClr val="000000"/>
                              </a:solidFill>
                              <a:latin typeface="Cambria Math" panose="02040503050406030204" pitchFamily="18" charset="0"/>
                            </a:rPr>
                            <m:t>𝜕</m:t>
                          </m:r>
                          <m:sSubSup>
                            <m:sSubSupPr>
                              <m:ctrlPr>
                                <a:rPr sz="2600" i="1">
                                  <a:solidFill>
                                    <a:srgbClr val="000000"/>
                                  </a:solidFill>
                                  <a:latin typeface="Cambria Math" panose="02040503050406030204" pitchFamily="18" charset="0"/>
                                </a:rPr>
                              </m:ctrlPr>
                            </m:sSubSupPr>
                            <m:e>
                              <m:r>
                                <a:rPr sz="2600" i="1">
                                  <a:solidFill>
                                    <a:srgbClr val="000000"/>
                                  </a:solidFill>
                                  <a:latin typeface="Cambria Math" panose="02040503050406030204" pitchFamily="18" charset="0"/>
                                </a:rPr>
                                <m:t>𝑊</m:t>
                              </m:r>
                            </m:e>
                            <m:sub>
                              <m:r>
                                <a:rPr sz="2600" i="1">
                                  <a:solidFill>
                                    <a:srgbClr val="000000"/>
                                  </a:solidFill>
                                  <a:latin typeface="Cambria Math" panose="02040503050406030204" pitchFamily="18" charset="0"/>
                                </a:rPr>
                                <m:t>𝑝</m:t>
                              </m:r>
                            </m:sub>
                            <m:sup>
                              <m:r>
                                <a:rPr sz="2600" i="1">
                                  <a:solidFill>
                                    <a:srgbClr val="000000"/>
                                  </a:solidFill>
                                  <a:latin typeface="Cambria Math" panose="02040503050406030204" pitchFamily="18" charset="0"/>
                                </a:rPr>
                                <m:t>𝑝</m:t>
                              </m:r>
                            </m:sup>
                          </m:sSubSup>
                        </m:num>
                        <m:den>
                          <m:r>
                            <a:rPr sz="2600" i="1">
                              <a:solidFill>
                                <a:srgbClr val="000000"/>
                              </a:solidFill>
                              <a:latin typeface="Cambria Math" panose="02040503050406030204" pitchFamily="18" charset="0"/>
                            </a:rPr>
                            <m:t>𝜕</m:t>
                          </m:r>
                          <m:sSub>
                            <m:sSubPr>
                              <m:ctrlPr>
                                <a:rPr sz="2600" i="1">
                                  <a:solidFill>
                                    <a:srgbClr val="000000"/>
                                  </a:solidFill>
                                  <a:latin typeface="Cambria Math" panose="02040503050406030204" pitchFamily="18" charset="0"/>
                                </a:rPr>
                              </m:ctrlPr>
                            </m:sSubPr>
                            <m:e>
                              <m:r>
                                <a:rPr sz="2600" i="1">
                                  <a:solidFill>
                                    <a:srgbClr val="000000"/>
                                  </a:solidFill>
                                  <a:latin typeface="Cambria Math" panose="02040503050406030204" pitchFamily="18" charset="0"/>
                                </a:rPr>
                                <m:t>𝑚</m:t>
                              </m:r>
                            </m:e>
                            <m:sub>
                              <m:r>
                                <a:rPr sz="2600" i="1">
                                  <a:solidFill>
                                    <a:srgbClr val="000000"/>
                                  </a:solidFill>
                                  <a:latin typeface="Cambria Math" panose="02040503050406030204" pitchFamily="18" charset="0"/>
                                </a:rPr>
                                <m:t>𝑗</m:t>
                              </m:r>
                            </m:sub>
                          </m:sSub>
                        </m:den>
                      </m:f>
                      <m:r>
                        <a:rPr sz="2600" i="1">
                          <a:solidFill>
                            <a:srgbClr val="000000"/>
                          </a:solidFill>
                          <a:latin typeface="Cambria Math" panose="02040503050406030204" pitchFamily="18" charset="0"/>
                        </a:rPr>
                        <m:t>=</m:t>
                      </m:r>
                    </m:oMath>
                  </m:oMathPara>
                </a14:m>
                <a:endParaRPr sz="2600"/>
              </a:p>
            </p:txBody>
          </p:sp>
        </mc:Choice>
        <mc:Fallback xmlns="">
          <p:sp>
            <p:nvSpPr>
              <p:cNvPr id="1215" name="Equation"/>
              <p:cNvSpPr txBox="1">
                <a:spLocks noRot="1" noChangeAspect="1" noMove="1" noResize="1" noEditPoints="1" noAdjustHandles="1" noChangeArrowheads="1" noChangeShapeType="1" noTextEdit="1"/>
              </p:cNvSpPr>
              <p:nvPr/>
            </p:nvSpPr>
            <p:spPr>
              <a:xfrm>
                <a:off x="690042" y="7090967"/>
                <a:ext cx="1064597" cy="886275"/>
              </a:xfrm>
              <a:prstGeom prst="rect">
                <a:avLst/>
              </a:prstGeom>
              <a:blipFill>
                <a:blip r:embed="rId4"/>
                <a:stretch>
                  <a:fillRect l="-9412" r="-4706" b="-18310"/>
                </a:stretch>
              </a:blipFill>
              <a:ln w="12700">
                <a:miter lim="400000"/>
              </a:ln>
            </p:spPr>
            <p:txBody>
              <a:bodyPr/>
              <a:lstStyle/>
              <a:p>
                <a:r>
                  <a:rPr lang="en-US">
                    <a:noFill/>
                  </a:rPr>
                  <a:t> </a:t>
                </a:r>
              </a:p>
            </p:txBody>
          </p:sp>
        </mc:Fallback>
      </mc:AlternateContent>
      <p:sp>
        <p:nvSpPr>
          <p:cNvPr id="1216" name="Line"/>
          <p:cNvSpPr/>
          <p:nvPr/>
        </p:nvSpPr>
        <p:spPr>
          <a:xfrm flipH="1">
            <a:off x="3634397" y="7705180"/>
            <a:ext cx="618394" cy="1"/>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1217" name="Line"/>
          <p:cNvSpPr/>
          <p:nvPr/>
        </p:nvSpPr>
        <p:spPr>
          <a:xfrm flipH="1">
            <a:off x="5814261" y="7705180"/>
            <a:ext cx="618393" cy="1"/>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1218" name="Line"/>
          <p:cNvSpPr/>
          <p:nvPr/>
        </p:nvSpPr>
        <p:spPr>
          <a:xfrm flipH="1">
            <a:off x="7958636" y="7705180"/>
            <a:ext cx="618394" cy="1"/>
          </a:xfrm>
          <a:prstGeom prst="line">
            <a:avLst/>
          </a:prstGeom>
          <a:ln w="25400">
            <a:solidFill>
              <a:srgbClr val="000000"/>
            </a:solidFill>
            <a:miter lim="400000"/>
            <a:tailEnd type="triangle"/>
          </a:ln>
        </p:spPr>
        <p:txBody>
          <a:bodyPr lIns="50800" tIns="50800" rIns="50800" bIns="50800" anchor="ctr"/>
          <a:lstStyle/>
          <a:p>
            <a:pPr>
              <a:defRPr sz="2400"/>
            </a:pPr>
            <a:endParaRPr/>
          </a:p>
        </p:txBody>
      </p:sp>
      <p:sp>
        <p:nvSpPr>
          <p:cNvPr id="1219" name="Square"/>
          <p:cNvSpPr/>
          <p:nvPr/>
        </p:nvSpPr>
        <p:spPr>
          <a:xfrm>
            <a:off x="10796162" y="6798465"/>
            <a:ext cx="1270001" cy="1270001"/>
          </a:xfrm>
          <a:prstGeom prst="rect">
            <a:avLst/>
          </a:prstGeom>
          <a:solidFill>
            <a:srgbClr val="FFFFFF"/>
          </a:solidFill>
          <a:ln w="25400">
            <a:solidFill>
              <a:srgbClr val="000000"/>
            </a:solidFill>
            <a:miter lim="400000"/>
          </a:ln>
        </p:spPr>
        <p:txBody>
          <a:bodyPr lIns="50800" tIns="50800" rIns="50800" bIns="50800" anchor="ctr"/>
          <a:lstStyle/>
          <a:p>
            <a:pPr>
              <a:defRPr sz="2400"/>
            </a:pPr>
            <a:endParaRPr/>
          </a:p>
        </p:txBody>
      </p:sp>
      <p:sp>
        <p:nvSpPr>
          <p:cNvPr id="1220" name="Line"/>
          <p:cNvSpPr/>
          <p:nvPr/>
        </p:nvSpPr>
        <p:spPr>
          <a:xfrm flipH="1">
            <a:off x="10077611" y="7705180"/>
            <a:ext cx="618394" cy="1"/>
          </a:xfrm>
          <a:prstGeom prst="line">
            <a:avLst/>
          </a:prstGeom>
          <a:ln w="25400">
            <a:solidFill>
              <a:srgbClr val="000000"/>
            </a:solidFill>
            <a:miter lim="400000"/>
            <a:tailEnd type="triangle"/>
          </a:ln>
        </p:spPr>
        <p:txBody>
          <a:bodyPr lIns="50800" tIns="50800" rIns="50800" bIns="50800" anchor="ctr"/>
          <a:lstStyle/>
          <a:p>
            <a:pPr>
              <a:defRPr sz="2400"/>
            </a:pPr>
            <a:endParaRPr/>
          </a:p>
        </p:txBody>
      </p:sp>
      <mc:AlternateContent xmlns:mc="http://schemas.openxmlformats.org/markup-compatibility/2006" xmlns:a14="http://schemas.microsoft.com/office/drawing/2010/main">
        <mc:Choice Requires="a14">
          <p:sp>
            <p:nvSpPr>
              <p:cNvPr id="1221" name="Earth model  parameters"/>
              <p:cNvSpPr txBox="1"/>
              <p:nvPr/>
            </p:nvSpPr>
            <p:spPr>
              <a:xfrm>
                <a:off x="11078183" y="6832415"/>
                <a:ext cx="1088137" cy="1202098"/>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lnSpc>
                    <a:spcPct val="120000"/>
                  </a:lnSpc>
                  <a:defRPr sz="1500"/>
                </a:pPr>
                <a:r>
                  <a:rPr dirty="0"/>
                  <a:t>Earth</a:t>
                </a:r>
                <a:br>
                  <a:rPr dirty="0"/>
                </a:br>
                <a:r>
                  <a:rPr dirty="0"/>
                  <a:t>model </a:t>
                </a:r>
                <a:br>
                  <a:rPr dirty="0"/>
                </a:br>
                <a:r>
                  <a:rPr dirty="0"/>
                  <a:t>parameters</a:t>
                </a:r>
              </a:p>
              <a:p>
                <a:pPr marR="457200" defTabSz="647700">
                  <a:lnSpc>
                    <a:spcPct val="120000"/>
                  </a:lnSpc>
                  <a:defRPr sz="1500"/>
                </a:pPr>
                <a14:m>
                  <m:oMathPara xmlns:m="http://schemas.openxmlformats.org/officeDocument/2006/math">
                    <m:oMathParaPr>
                      <m:jc m:val="center"/>
                    </m:oMathParaPr>
                    <m:oMath xmlns:m="http://schemas.openxmlformats.org/officeDocument/2006/math">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𝑚</m:t>
                          </m:r>
                        </m:e>
                        <m:sub>
                          <m:r>
                            <a:rPr sz="1800" i="1">
                              <a:solidFill>
                                <a:srgbClr val="000000"/>
                              </a:solidFill>
                              <a:latin typeface="Cambria Math" panose="02040503050406030204" pitchFamily="18" charset="0"/>
                            </a:rPr>
                            <m:t>𝑗</m:t>
                          </m:r>
                        </m:sub>
                      </m:sSub>
                    </m:oMath>
                  </m:oMathPara>
                </a14:m>
                <a:endParaRPr dirty="0"/>
              </a:p>
            </p:txBody>
          </p:sp>
        </mc:Choice>
        <mc:Fallback xmlns="">
          <p:sp>
            <p:nvSpPr>
              <p:cNvPr id="1221" name="Earth model  parameters"/>
              <p:cNvSpPr txBox="1">
                <a:spLocks noRot="1" noChangeAspect="1" noMove="1" noResize="1" noEditPoints="1" noAdjustHandles="1" noChangeArrowheads="1" noChangeShapeType="1" noTextEdit="1"/>
              </p:cNvSpPr>
              <p:nvPr/>
            </p:nvSpPr>
            <p:spPr>
              <a:xfrm>
                <a:off x="11078183" y="6832415"/>
                <a:ext cx="1088137" cy="1202098"/>
              </a:xfrm>
              <a:prstGeom prst="rect">
                <a:avLst/>
              </a:prstGeom>
              <a:blipFill>
                <a:blip r:embed="rId5"/>
                <a:stretch>
                  <a:fillRect l="-26437" t="-2105" b="-4211"/>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222" name="Seismic…"/>
          <p:cNvSpPr txBox="1"/>
          <p:nvPr/>
        </p:nvSpPr>
        <p:spPr>
          <a:xfrm>
            <a:off x="9013919" y="6799283"/>
            <a:ext cx="943357" cy="6045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1500"/>
            </a:pPr>
            <a:r>
              <a:rPr dirty="0"/>
              <a:t>Seismic</a:t>
            </a:r>
          </a:p>
          <a:p>
            <a:pPr marR="457200" defTabSz="647700">
              <a:lnSpc>
                <a:spcPct val="120000"/>
              </a:lnSpc>
              <a:defRPr sz="1500"/>
            </a:pPr>
            <a:r>
              <a:rPr dirty="0"/>
              <a:t>waveform</a:t>
            </a:r>
          </a:p>
        </p:txBody>
      </p:sp>
      <p:sp>
        <p:nvSpPr>
          <p:cNvPr id="1223" name="2D Fingerprint"/>
          <p:cNvSpPr txBox="1"/>
          <p:nvPr/>
        </p:nvSpPr>
        <p:spPr>
          <a:xfrm>
            <a:off x="6776660" y="6833404"/>
            <a:ext cx="1331596"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r>
              <a:rPr dirty="0"/>
              <a:t>2D Fingerprint</a:t>
            </a:r>
          </a:p>
        </p:txBody>
      </p:sp>
      <p:sp>
        <p:nvSpPr>
          <p:cNvPr id="1224" name="2D PDF"/>
          <p:cNvSpPr txBox="1"/>
          <p:nvPr/>
        </p:nvSpPr>
        <p:spPr>
          <a:xfrm>
            <a:off x="4794211" y="6889922"/>
            <a:ext cx="770574"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r>
              <a:rPr dirty="0"/>
              <a:t>2D PDF</a:t>
            </a:r>
          </a:p>
        </p:txBody>
      </p:sp>
      <p:sp>
        <p:nvSpPr>
          <p:cNvPr id="1225" name="Optimal  Transport  between  PDFs"/>
          <p:cNvSpPr txBox="1"/>
          <p:nvPr/>
        </p:nvSpPr>
        <p:spPr>
          <a:xfrm>
            <a:off x="2560016" y="6858487"/>
            <a:ext cx="968313" cy="11531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1500"/>
            </a:pPr>
            <a:r>
              <a:rPr dirty="0"/>
              <a:t>Optimal </a:t>
            </a:r>
            <a:br>
              <a:rPr dirty="0"/>
            </a:br>
            <a:r>
              <a:rPr dirty="0"/>
              <a:t>Transport </a:t>
            </a:r>
            <a:br>
              <a:rPr dirty="0"/>
            </a:br>
            <a:r>
              <a:rPr dirty="0"/>
              <a:t>between </a:t>
            </a:r>
            <a:br>
              <a:rPr dirty="0"/>
            </a:br>
            <a:r>
              <a:rPr dirty="0"/>
              <a:t>PDFs</a:t>
            </a:r>
          </a:p>
        </p:txBody>
      </p:sp>
      <mc:AlternateContent xmlns:mc="http://schemas.openxmlformats.org/markup-compatibility/2006" xmlns:a14="http://schemas.microsoft.com/office/drawing/2010/main">
        <mc:Choice Requires="a14">
          <p:sp>
            <p:nvSpPr>
              <p:cNvPr id="1226" name="Text"/>
              <p:cNvSpPr txBox="1"/>
              <p:nvPr/>
            </p:nvSpPr>
            <p:spPr>
              <a:xfrm>
                <a:off x="2394268" y="6335826"/>
                <a:ext cx="918788" cy="378972"/>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pPr/>
                <a14:m>
                  <m:oMathPara xmlns:m="http://schemas.openxmlformats.org/officeDocument/2006/math">
                    <m:oMathParaPr>
                      <m:jc m:val="center"/>
                    </m:oMathParaPr>
                    <m:oMath xmlns:m="http://schemas.openxmlformats.org/officeDocument/2006/math">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𝑃</m:t>
                          </m:r>
                        </m:e>
                        <m:sub>
                          <m:r>
                            <a:rPr sz="1800" i="1">
                              <a:solidFill>
                                <a:srgbClr val="000000"/>
                              </a:solidFill>
                              <a:latin typeface="Cambria Math" panose="02040503050406030204" pitchFamily="18" charset="0"/>
                            </a:rPr>
                            <m:t>𝑠𝑦𝑛</m:t>
                          </m:r>
                        </m:sub>
                      </m:sSub>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𝑢</m:t>
                      </m:r>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𝑡</m:t>
                      </m:r>
                      <m:r>
                        <a:rPr sz="1800" i="1">
                          <a:solidFill>
                            <a:srgbClr val="000000"/>
                          </a:solidFill>
                          <a:latin typeface="Cambria Math" panose="02040503050406030204" pitchFamily="18" charset="0"/>
                        </a:rPr>
                        <m:t>)</m:t>
                      </m:r>
                    </m:oMath>
                  </m:oMathPara>
                </a14:m>
                <a:endParaRPr/>
              </a:p>
            </p:txBody>
          </p:sp>
        </mc:Choice>
        <mc:Fallback xmlns="">
          <p:sp>
            <p:nvSpPr>
              <p:cNvPr id="1226" name="Text"/>
              <p:cNvSpPr txBox="1">
                <a:spLocks noRot="1" noChangeAspect="1" noMove="1" noResize="1" noEditPoints="1" noAdjustHandles="1" noChangeArrowheads="1" noChangeShapeType="1" noTextEdit="1"/>
              </p:cNvSpPr>
              <p:nvPr/>
            </p:nvSpPr>
            <p:spPr>
              <a:xfrm>
                <a:off x="2394268" y="6335826"/>
                <a:ext cx="918788" cy="378972"/>
              </a:xfrm>
              <a:prstGeom prst="rect">
                <a:avLst/>
              </a:prstGeom>
              <a:blipFill>
                <a:blip r:embed="rId6"/>
                <a:stretch>
                  <a:fillRect l="-36986" b="-1612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27" name="Text"/>
              <p:cNvSpPr txBox="1"/>
              <p:nvPr/>
            </p:nvSpPr>
            <p:spPr>
              <a:xfrm>
                <a:off x="5046122" y="7311580"/>
                <a:ext cx="478629" cy="659494"/>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pPr/>
                <a14:m>
                  <m:oMathPara xmlns:m="http://schemas.openxmlformats.org/officeDocument/2006/math">
                    <m:oMathParaPr>
                      <m:jc m:val="center"/>
                    </m:oMathParaPr>
                    <m:oMath xmlns:m="http://schemas.openxmlformats.org/officeDocument/2006/math">
                      <m:f>
                        <m:fPr>
                          <m:ctrlPr>
                            <a:rPr sz="1800" i="1">
                              <a:solidFill>
                                <a:srgbClr val="000000"/>
                              </a:solidFill>
                              <a:latin typeface="Cambria Math" panose="02040503050406030204" pitchFamily="18" charset="0"/>
                            </a:rPr>
                          </m:ctrlPr>
                        </m:fPr>
                        <m:num>
                          <m:r>
                            <a:rPr sz="1800" i="1">
                              <a:solidFill>
                                <a:srgbClr val="000000"/>
                              </a:solidFill>
                              <a:latin typeface="Cambria Math" panose="02040503050406030204" pitchFamily="18" charset="0"/>
                            </a:rPr>
                            <m:t>𝜕</m:t>
                          </m:r>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𝑃</m:t>
                              </m:r>
                            </m:e>
                            <m:sub>
                              <m:r>
                                <a:rPr sz="1800" i="1">
                                  <a:solidFill>
                                    <a:srgbClr val="000000"/>
                                  </a:solidFill>
                                  <a:latin typeface="Cambria Math" panose="02040503050406030204" pitchFamily="18" charset="0"/>
                                </a:rPr>
                                <m:t>𝑘</m:t>
                              </m:r>
                            </m:sub>
                          </m:sSub>
                        </m:num>
                        <m:den>
                          <m:r>
                            <a:rPr sz="1800" i="1">
                              <a:solidFill>
                                <a:srgbClr val="000000"/>
                              </a:solidFill>
                              <a:latin typeface="Cambria Math" panose="02040503050406030204" pitchFamily="18" charset="0"/>
                            </a:rPr>
                            <m:t>𝜕</m:t>
                          </m:r>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𝑑</m:t>
                              </m:r>
                            </m:e>
                            <m:sub>
                              <m:r>
                                <a:rPr sz="1800" i="1">
                                  <a:solidFill>
                                    <a:srgbClr val="000000"/>
                                  </a:solidFill>
                                  <a:latin typeface="Cambria Math" panose="02040503050406030204" pitchFamily="18" charset="0"/>
                                </a:rPr>
                                <m:t>𝑘</m:t>
                              </m:r>
                            </m:sub>
                          </m:sSub>
                        </m:den>
                      </m:f>
                    </m:oMath>
                  </m:oMathPara>
                </a14:m>
                <a:endParaRPr dirty="0"/>
              </a:p>
            </p:txBody>
          </p:sp>
        </mc:Choice>
        <mc:Fallback xmlns="">
          <p:sp>
            <p:nvSpPr>
              <p:cNvPr id="1227" name="Text"/>
              <p:cNvSpPr txBox="1">
                <a:spLocks noRot="1" noChangeAspect="1" noMove="1" noResize="1" noEditPoints="1" noAdjustHandles="1" noChangeArrowheads="1" noChangeShapeType="1" noTextEdit="1"/>
              </p:cNvSpPr>
              <p:nvPr/>
            </p:nvSpPr>
            <p:spPr>
              <a:xfrm>
                <a:off x="5046122" y="7311580"/>
                <a:ext cx="478629" cy="659494"/>
              </a:xfrm>
              <a:prstGeom prst="rect">
                <a:avLst/>
              </a:prstGeom>
              <a:blipFill>
                <a:blip r:embed="rId7"/>
                <a:stretch>
                  <a:fillRect l="-60526" b="-9434"/>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28" name="Text"/>
              <p:cNvSpPr txBox="1"/>
              <p:nvPr/>
            </p:nvSpPr>
            <p:spPr>
              <a:xfrm>
                <a:off x="7246949" y="7220123"/>
                <a:ext cx="452740" cy="662992"/>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pPr/>
                <a14:m>
                  <m:oMathPara xmlns:m="http://schemas.openxmlformats.org/officeDocument/2006/math">
                    <m:oMathParaPr>
                      <m:jc m:val="center"/>
                    </m:oMathParaPr>
                    <m:oMath xmlns:m="http://schemas.openxmlformats.org/officeDocument/2006/math">
                      <m:f>
                        <m:fPr>
                          <m:ctrlPr>
                            <a:rPr sz="1800" i="1">
                              <a:solidFill>
                                <a:srgbClr val="000000"/>
                              </a:solidFill>
                              <a:latin typeface="Cambria Math" panose="02040503050406030204" pitchFamily="18" charset="0"/>
                            </a:rPr>
                          </m:ctrlPr>
                        </m:fPr>
                        <m:num>
                          <m:r>
                            <a:rPr sz="1800" i="1">
                              <a:solidFill>
                                <a:srgbClr val="000000"/>
                              </a:solidFill>
                              <a:latin typeface="Cambria Math" panose="02040503050406030204" pitchFamily="18" charset="0"/>
                            </a:rPr>
                            <m:t>𝜕</m:t>
                          </m:r>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𝑑</m:t>
                              </m:r>
                            </m:e>
                            <m:sub>
                              <m:r>
                                <a:rPr sz="1800" i="1">
                                  <a:solidFill>
                                    <a:srgbClr val="000000"/>
                                  </a:solidFill>
                                  <a:latin typeface="Cambria Math" panose="02040503050406030204" pitchFamily="18" charset="0"/>
                                </a:rPr>
                                <m:t>𝑘</m:t>
                              </m:r>
                            </m:sub>
                          </m:sSub>
                        </m:num>
                        <m:den>
                          <m:r>
                            <a:rPr sz="1800" i="1">
                              <a:solidFill>
                                <a:srgbClr val="000000"/>
                              </a:solidFill>
                              <a:latin typeface="Cambria Math" panose="02040503050406030204" pitchFamily="18" charset="0"/>
                            </a:rPr>
                            <m:t>𝜕</m:t>
                          </m:r>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𝑢</m:t>
                              </m:r>
                            </m:e>
                            <m:sub>
                              <m:r>
                                <a:rPr sz="1800" i="1">
                                  <a:solidFill>
                                    <a:srgbClr val="000000"/>
                                  </a:solidFill>
                                  <a:latin typeface="Cambria Math" panose="02040503050406030204" pitchFamily="18" charset="0"/>
                                </a:rPr>
                                <m:t>𝑖</m:t>
                              </m:r>
                            </m:sub>
                          </m:sSub>
                        </m:den>
                      </m:f>
                    </m:oMath>
                  </m:oMathPara>
                </a14:m>
                <a:endParaRPr dirty="0"/>
              </a:p>
            </p:txBody>
          </p:sp>
        </mc:Choice>
        <mc:Fallback xmlns="">
          <p:sp>
            <p:nvSpPr>
              <p:cNvPr id="1228" name="Text"/>
              <p:cNvSpPr txBox="1">
                <a:spLocks noRot="1" noChangeAspect="1" noMove="1" noResize="1" noEditPoints="1" noAdjustHandles="1" noChangeArrowheads="1" noChangeShapeType="1" noTextEdit="1"/>
              </p:cNvSpPr>
              <p:nvPr/>
            </p:nvSpPr>
            <p:spPr>
              <a:xfrm>
                <a:off x="7246949" y="7220123"/>
                <a:ext cx="452740" cy="662992"/>
              </a:xfrm>
              <a:prstGeom prst="rect">
                <a:avLst/>
              </a:prstGeom>
              <a:blipFill>
                <a:blip r:embed="rId8"/>
                <a:stretch>
                  <a:fillRect l="-64865" b="-11321"/>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29" name="Text"/>
              <p:cNvSpPr txBox="1"/>
              <p:nvPr/>
            </p:nvSpPr>
            <p:spPr>
              <a:xfrm>
                <a:off x="9291721" y="7343689"/>
                <a:ext cx="483815" cy="691950"/>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defTabSz="647700">
                  <a:lnSpc>
                    <a:spcPct val="120000"/>
                  </a:lnSpc>
                  <a:defRPr sz="1500"/>
                </a:lvl1pPr>
              </a:lstStyle>
              <a:p>
                <a:pPr/>
                <a14:m>
                  <m:oMathPara xmlns:m="http://schemas.openxmlformats.org/officeDocument/2006/math">
                    <m:oMathParaPr>
                      <m:jc m:val="center"/>
                    </m:oMathParaPr>
                    <m:oMath xmlns:m="http://schemas.openxmlformats.org/officeDocument/2006/math">
                      <m:f>
                        <m:fPr>
                          <m:ctrlPr>
                            <a:rPr sz="1800" i="1">
                              <a:solidFill>
                                <a:srgbClr val="000000"/>
                              </a:solidFill>
                              <a:latin typeface="Cambria Math" panose="02040503050406030204" pitchFamily="18" charset="0"/>
                            </a:rPr>
                          </m:ctrlPr>
                        </m:fPr>
                        <m:num>
                          <m:r>
                            <a:rPr sz="1800" i="1">
                              <a:solidFill>
                                <a:srgbClr val="000000"/>
                              </a:solidFill>
                              <a:latin typeface="Cambria Math" panose="02040503050406030204" pitchFamily="18" charset="0"/>
                            </a:rPr>
                            <m:t>𝜕</m:t>
                          </m:r>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𝑢</m:t>
                              </m:r>
                            </m:e>
                            <m:sub>
                              <m:r>
                                <a:rPr sz="1800" i="1">
                                  <a:solidFill>
                                    <a:srgbClr val="000000"/>
                                  </a:solidFill>
                                  <a:latin typeface="Cambria Math" panose="02040503050406030204" pitchFamily="18" charset="0"/>
                                </a:rPr>
                                <m:t>𝑖</m:t>
                              </m:r>
                            </m:sub>
                          </m:sSub>
                        </m:num>
                        <m:den>
                          <m:r>
                            <a:rPr sz="1800" i="1">
                              <a:solidFill>
                                <a:srgbClr val="000000"/>
                              </a:solidFill>
                              <a:latin typeface="Cambria Math" panose="02040503050406030204" pitchFamily="18" charset="0"/>
                            </a:rPr>
                            <m:t>𝜕</m:t>
                          </m:r>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𝑚</m:t>
                              </m:r>
                            </m:e>
                            <m:sub>
                              <m:r>
                                <a:rPr sz="1800" i="1">
                                  <a:solidFill>
                                    <a:srgbClr val="000000"/>
                                  </a:solidFill>
                                  <a:latin typeface="Cambria Math" panose="02040503050406030204" pitchFamily="18" charset="0"/>
                                </a:rPr>
                                <m:t>𝑗</m:t>
                              </m:r>
                            </m:sub>
                          </m:sSub>
                        </m:den>
                      </m:f>
                    </m:oMath>
                  </m:oMathPara>
                </a14:m>
                <a:endParaRPr dirty="0"/>
              </a:p>
            </p:txBody>
          </p:sp>
        </mc:Choice>
        <mc:Fallback xmlns="">
          <p:sp>
            <p:nvSpPr>
              <p:cNvPr id="1229" name="Text"/>
              <p:cNvSpPr txBox="1">
                <a:spLocks noRot="1" noChangeAspect="1" noMove="1" noResize="1" noEditPoints="1" noAdjustHandles="1" noChangeArrowheads="1" noChangeShapeType="1" noTextEdit="1"/>
              </p:cNvSpPr>
              <p:nvPr/>
            </p:nvSpPr>
            <p:spPr>
              <a:xfrm>
                <a:off x="9291721" y="7343689"/>
                <a:ext cx="483815" cy="691950"/>
              </a:xfrm>
              <a:prstGeom prst="rect">
                <a:avLst/>
              </a:prstGeom>
              <a:blipFill>
                <a:blip r:embed="rId9"/>
                <a:stretch>
                  <a:fillRect l="-58974" b="-14545"/>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230" name="Analytical"/>
          <p:cNvSpPr txBox="1"/>
          <p:nvPr/>
        </p:nvSpPr>
        <p:spPr>
          <a:xfrm>
            <a:off x="4543326" y="8165739"/>
            <a:ext cx="929600"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500">
                <a:solidFill>
                  <a:schemeClr val="accent5">
                    <a:hueOff val="-176146"/>
                    <a:satOff val="3665"/>
                    <a:lumOff val="-13986"/>
                  </a:schemeClr>
                </a:solidFill>
                <a:latin typeface="Helvetica"/>
                <a:ea typeface="Helvetica"/>
                <a:cs typeface="Helvetica"/>
                <a:sym typeface="Helvetica"/>
              </a:defRPr>
            </a:lvl1pPr>
          </a:lstStyle>
          <a:p>
            <a:r>
              <a:t>Analytical</a:t>
            </a:r>
          </a:p>
        </p:txBody>
      </p:sp>
      <p:sp>
        <p:nvSpPr>
          <p:cNvPr id="1231" name="Analytical: Source  location derivatives"/>
          <p:cNvSpPr txBox="1"/>
          <p:nvPr/>
        </p:nvSpPr>
        <p:spPr>
          <a:xfrm>
            <a:off x="6346196" y="8168279"/>
            <a:ext cx="1734388" cy="6045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1500">
                <a:solidFill>
                  <a:schemeClr val="accent5">
                    <a:hueOff val="-176146"/>
                    <a:satOff val="3665"/>
                    <a:lumOff val="-13986"/>
                  </a:schemeClr>
                </a:solidFill>
                <a:latin typeface="Helvetica"/>
                <a:ea typeface="Helvetica"/>
                <a:cs typeface="Helvetica"/>
                <a:sym typeface="Helvetica"/>
              </a:defRPr>
            </a:pPr>
            <a:r>
              <a:t>Analytical: Source </a:t>
            </a:r>
            <a:br/>
            <a:r>
              <a:t>location derivatives</a:t>
            </a:r>
          </a:p>
        </p:txBody>
      </p:sp>
      <p:sp>
        <p:nvSpPr>
          <p:cNvPr id="1232" name="Depends on  Forward model"/>
          <p:cNvSpPr txBox="1"/>
          <p:nvPr/>
        </p:nvSpPr>
        <p:spPr>
          <a:xfrm>
            <a:off x="8618990" y="8168279"/>
            <a:ext cx="1384735" cy="6045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1500">
                <a:solidFill>
                  <a:schemeClr val="accent5">
                    <a:hueOff val="-176146"/>
                    <a:satOff val="3665"/>
                    <a:lumOff val="-13986"/>
                  </a:schemeClr>
                </a:solidFill>
                <a:latin typeface="Helvetica"/>
                <a:ea typeface="Helvetica"/>
                <a:cs typeface="Helvetica"/>
                <a:sym typeface="Helvetica"/>
              </a:defRPr>
            </a:pPr>
            <a:r>
              <a:t>Depends on </a:t>
            </a:r>
            <a:br/>
            <a:r>
              <a:t>Forward model</a:t>
            </a:r>
          </a:p>
        </p:txBody>
      </p:sp>
      <p:sp>
        <p:nvSpPr>
          <p:cNvPr id="1233" name="Marginal Wasserstein Analytical derivatives"/>
          <p:cNvSpPr txBox="1"/>
          <p:nvPr/>
        </p:nvSpPr>
        <p:spPr>
          <a:xfrm>
            <a:off x="1880661" y="8168279"/>
            <a:ext cx="1946003" cy="878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1500">
                <a:solidFill>
                  <a:schemeClr val="accent5">
                    <a:hueOff val="-176146"/>
                    <a:satOff val="3665"/>
                    <a:lumOff val="-13986"/>
                  </a:schemeClr>
                </a:solidFill>
                <a:latin typeface="Helvetica"/>
                <a:ea typeface="Helvetica"/>
                <a:cs typeface="Helvetica"/>
                <a:sym typeface="Helvetica"/>
              </a:defRPr>
            </a:pPr>
            <a:r>
              <a:t>Marginal Wasserstein</a:t>
            </a:r>
            <a:br/>
            <a:r>
              <a:t>Analytical derivatives </a:t>
            </a:r>
            <a:br/>
            <a:endParaRPr/>
          </a:p>
        </p:txBody>
      </p:sp>
      <p:sp>
        <p:nvSpPr>
          <p:cNvPr id="1234" name="Slide Number"/>
          <p:cNvSpPr txBox="1">
            <a:spLocks noGrp="1"/>
          </p:cNvSpPr>
          <p:nvPr>
            <p:ph type="sldNum" sz="quarter" idx="2"/>
          </p:nvPr>
        </p:nvSpPr>
        <p:spPr>
          <a:xfrm>
            <a:off x="12248141" y="9141871"/>
            <a:ext cx="368504"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28</a:t>
            </a:fld>
            <a:endParaRPr/>
          </a:p>
        </p:txBody>
      </p:sp>
      <p:sp>
        <p:nvSpPr>
          <p:cNvPr id="1235" name="with respect to underlying Earth model parameters are required. (This is the discrete analogue of the Adjoint method in waveform inversion)"/>
          <p:cNvSpPr txBox="1"/>
          <p:nvPr/>
        </p:nvSpPr>
        <p:spPr>
          <a:xfrm>
            <a:off x="206607" y="2377615"/>
            <a:ext cx="12750902"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algn="l" defTabSz="647700">
              <a:lnSpc>
                <a:spcPct val="150000"/>
              </a:lnSpc>
              <a:defRPr sz="1600"/>
            </a:pPr>
            <a:r>
              <a:t>with respect to underlying Earth model parameters are required. (</a:t>
            </a:r>
            <a:r>
              <a:rPr i="1">
                <a:latin typeface="Helvetica"/>
                <a:ea typeface="Helvetica"/>
                <a:cs typeface="Helvetica"/>
                <a:sym typeface="Helvetica"/>
              </a:rPr>
              <a:t>This is the discrete analogue of the Adjoint method in waveform inversion)</a:t>
            </a:r>
          </a:p>
        </p:txBody>
      </p:sp>
      <p:sp>
        <p:nvSpPr>
          <p:cNvPr id="1236" name="The chain rule must be applied for each intermediate variable"/>
          <p:cNvSpPr txBox="1"/>
          <p:nvPr/>
        </p:nvSpPr>
        <p:spPr>
          <a:xfrm>
            <a:off x="243780" y="2835632"/>
            <a:ext cx="5775581" cy="3429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algn="l" defTabSz="647700">
              <a:lnSpc>
                <a:spcPct val="150000"/>
              </a:lnSpc>
              <a:defRPr sz="1600"/>
            </a:pPr>
            <a:r>
              <a:t>The </a:t>
            </a:r>
            <a:r>
              <a:rPr b="1">
                <a:solidFill>
                  <a:schemeClr val="accent5">
                    <a:hueOff val="-176146"/>
                    <a:satOff val="3665"/>
                    <a:lumOff val="-13986"/>
                  </a:schemeClr>
                </a:solidFill>
                <a:latin typeface="Helvetica"/>
                <a:ea typeface="Helvetica"/>
                <a:cs typeface="Helvetica"/>
                <a:sym typeface="Helvetica"/>
              </a:rPr>
              <a:t>chain rule</a:t>
            </a:r>
            <a:r>
              <a:t> must be applied for each intermediate variable</a:t>
            </a:r>
          </a:p>
        </p:txBody>
      </p:sp>
      <p:sp>
        <p:nvSpPr>
          <p:cNvPr id="1237" name="One step of the chain rule"/>
          <p:cNvSpPr txBox="1"/>
          <p:nvPr/>
        </p:nvSpPr>
        <p:spPr>
          <a:xfrm>
            <a:off x="10199313" y="3608070"/>
            <a:ext cx="2463700"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algn="l" defTabSz="647700">
              <a:lnSpc>
                <a:spcPct val="150000"/>
              </a:lnSpc>
              <a:defRPr sz="1600"/>
            </a:lvl1pPr>
          </a:lstStyle>
          <a:p>
            <a:r>
              <a:t>One step of the chain rule</a:t>
            </a:r>
          </a:p>
        </p:txBody>
      </p:sp>
      <p:sp>
        <p:nvSpPr>
          <p:cNvPr id="1238" name="Four nested steps of the chain rule"/>
          <p:cNvSpPr txBox="1"/>
          <p:nvPr/>
        </p:nvSpPr>
        <p:spPr>
          <a:xfrm>
            <a:off x="4606233" y="6336492"/>
            <a:ext cx="3265527"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algn="l" defTabSz="647700">
              <a:lnSpc>
                <a:spcPct val="150000"/>
              </a:lnSpc>
              <a:defRPr sz="1600"/>
            </a:lvl1pPr>
          </a:lstStyle>
          <a:p>
            <a:r>
              <a:t>Four nested steps of the chain rule</a:t>
            </a:r>
          </a:p>
        </p:txBody>
      </p:sp>
      <p:sp>
        <p:nvSpPr>
          <p:cNvPr id="1239" name="Line"/>
          <p:cNvSpPr/>
          <p:nvPr/>
        </p:nvSpPr>
        <p:spPr>
          <a:xfrm>
            <a:off x="7980680" y="6520427"/>
            <a:ext cx="1869336" cy="1"/>
          </a:xfrm>
          <a:prstGeom prst="line">
            <a:avLst/>
          </a:prstGeom>
          <a:ln w="25400">
            <a:solidFill>
              <a:srgbClr val="A6AAA9"/>
            </a:solidFill>
            <a:miter lim="400000"/>
            <a:tailEnd type="triangle"/>
          </a:ln>
        </p:spPr>
        <p:txBody>
          <a:bodyPr lIns="50800" tIns="50800" rIns="50800" bIns="50800" anchor="ctr"/>
          <a:lstStyle/>
          <a:p>
            <a:pPr>
              <a:defRPr sz="2400"/>
            </a:pPr>
            <a:endParaRPr/>
          </a:p>
        </p:txBody>
      </p:sp>
      <p:sp>
        <p:nvSpPr>
          <p:cNvPr id="1240" name="Line"/>
          <p:cNvSpPr/>
          <p:nvPr/>
        </p:nvSpPr>
        <p:spPr>
          <a:xfrm flipH="1">
            <a:off x="3359785" y="6507942"/>
            <a:ext cx="1141096" cy="1"/>
          </a:xfrm>
          <a:prstGeom prst="line">
            <a:avLst/>
          </a:prstGeom>
          <a:ln w="25400">
            <a:solidFill>
              <a:srgbClr val="A6AAA9"/>
            </a:solidFill>
            <a:miter lim="400000"/>
            <a:tailEnd type="triangle"/>
          </a:ln>
        </p:spPr>
        <p:txBody>
          <a:bodyPr lIns="50800" tIns="50800" rIns="50800" bIns="50800" anchor="ctr"/>
          <a:lstStyle/>
          <a:p>
            <a:pPr>
              <a:defRPr sz="2400"/>
            </a:pPr>
            <a:endParaRP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2" name="Ricker_fitting_sn08_L03_start_low_amp_3panels.mp4" descr="Ricker_fitting_sn08_L03_start_low_amp_3panels.mp4"/>
          <p:cNvPicPr>
            <a:picLocks/>
          </p:cNvPicPr>
          <p:nvPr>
            <a:videoFile r:link="rId2"/>
            <p:extLst>
              <p:ext uri="{DAA4B4D4-6D71-4841-9C94-3DE7FCFB9230}">
                <p14:media xmlns:p14="http://schemas.microsoft.com/office/powerpoint/2010/main" r:embed="rId1"/>
              </p:ext>
            </p:extLst>
          </p:nvPr>
        </p:nvPicPr>
        <p:blipFill>
          <a:blip r:embed="rId5"/>
          <a:stretch>
            <a:fillRect/>
          </a:stretch>
        </p:blipFill>
        <p:spPr>
          <a:xfrm>
            <a:off x="487270" y="2584790"/>
            <a:ext cx="12030260" cy="6874435"/>
          </a:xfrm>
          <a:prstGeom prst="rect">
            <a:avLst/>
          </a:prstGeom>
          <a:ln w="12700">
            <a:miter lim="400000"/>
          </a:ln>
        </p:spPr>
      </p:pic>
      <p:sp>
        <p:nvSpPr>
          <p:cNvPr id="1243" name="Rectangle"/>
          <p:cNvSpPr/>
          <p:nvPr/>
        </p:nvSpPr>
        <p:spPr>
          <a:xfrm>
            <a:off x="9770057" y="9152750"/>
            <a:ext cx="2187792" cy="474445"/>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mc:AlternateContent xmlns:mc="http://schemas.openxmlformats.org/markup-compatibility/2006" xmlns:a14="http://schemas.microsoft.com/office/drawing/2010/main">
        <mc:Choice Requires="a14">
          <p:sp>
            <p:nvSpPr>
              <p:cNvPr id="1244" name="Minimizing the Wasserstein distance"/>
              <p:cNvSpPr txBox="1">
                <a:spLocks noGrp="1"/>
              </p:cNvSpPr>
              <p:nvPr>
                <p:ph type="title"/>
              </p:nvPr>
            </p:nvSpPr>
            <p:spPr>
              <a:xfrm>
                <a:off x="1121988" y="-224217"/>
                <a:ext cx="11651864" cy="2529590"/>
              </a:xfrm>
              <a:prstGeom prst="rect">
                <a:avLst/>
              </a:prstGeom>
            </p:spPr>
            <p:txBody>
              <a:bodyPr anchor="ctr"/>
              <a:lstStyle/>
              <a:p>
                <a:pPr marR="457200" defTabSz="647700">
                  <a:defRPr sz="3500">
                    <a:latin typeface="+mn-lt"/>
                    <a:ea typeface="+mn-ea"/>
                    <a:cs typeface="+mn-cs"/>
                    <a:sym typeface="Helvetica Light"/>
                  </a:defRPr>
                </a:pPr>
                <a:r>
                  <a:t>Minimizing the Wasserstein distance </a:t>
                </a:r>
                <a14:m>
                  <m:oMath xmlns:m="http://schemas.openxmlformats.org/officeDocument/2006/math">
                    <m:sSubSup>
                      <m:sSubSupPr>
                        <m:ctrlPr>
                          <a:rPr sz="3300" i="1">
                            <a:solidFill>
                              <a:srgbClr val="000000"/>
                            </a:solidFill>
                            <a:latin typeface="Cambria Math" panose="02040503050406030204" pitchFamily="18" charset="0"/>
                          </a:rPr>
                        </m:ctrlPr>
                      </m:sSubSupPr>
                      <m:e>
                        <m:r>
                          <a:rPr sz="3300" i="1">
                            <a:solidFill>
                              <a:srgbClr val="000000"/>
                            </a:solidFill>
                            <a:latin typeface="Cambria Math" panose="02040503050406030204" pitchFamily="18" charset="0"/>
                          </a:rPr>
                          <m:t>𝑊</m:t>
                        </m:r>
                      </m:e>
                      <m:sub>
                        <m:r>
                          <a:rPr sz="3300" i="1">
                            <a:solidFill>
                              <a:srgbClr val="000000"/>
                            </a:solidFill>
                            <a:latin typeface="Cambria Math" panose="02040503050406030204" pitchFamily="18" charset="0"/>
                          </a:rPr>
                          <m:t>2</m:t>
                        </m:r>
                      </m:sub>
                      <m:sup>
                        <m:r>
                          <a:rPr sz="3300" i="1">
                            <a:solidFill>
                              <a:srgbClr val="000000"/>
                            </a:solidFill>
                            <a:latin typeface="Cambria Math" panose="02040503050406030204" pitchFamily="18" charset="0"/>
                          </a:rPr>
                          <m:t>2</m:t>
                        </m:r>
                      </m:sup>
                    </m:sSubSup>
                  </m:oMath>
                </a14:m>
                <a:endParaRPr sz="2700"/>
              </a:p>
            </p:txBody>
          </p:sp>
        </mc:Choice>
        <mc:Fallback xmlns="">
          <p:sp>
            <p:nvSpPr>
              <p:cNvPr id="1244" name="Minimizing the Wasserstein distance"/>
              <p:cNvSpPr txBox="1">
                <a:spLocks noGrp="1" noRot="1" noChangeAspect="1" noMove="1" noResize="1" noEditPoints="1" noAdjustHandles="1" noChangeArrowheads="1" noChangeShapeType="1" noTextEdit="1"/>
              </p:cNvSpPr>
              <p:nvPr>
                <p:ph type="title"/>
              </p:nvPr>
            </p:nvSpPr>
            <p:spPr>
              <a:xfrm>
                <a:off x="1121988" y="-224217"/>
                <a:ext cx="11651864" cy="2529590"/>
              </a:xfrm>
              <a:prstGeom prst="rect">
                <a:avLst/>
              </a:prstGeom>
              <a:blipFill>
                <a:blip r:embed="rId6"/>
                <a:stretch>
                  <a:fillRect/>
                </a:stretch>
              </a:blipFill>
            </p:spPr>
            <p:txBody>
              <a:bodyPr/>
              <a:lstStyle/>
              <a:p>
                <a:r>
                  <a:rPr lang="en-US">
                    <a:noFill/>
                  </a:rPr>
                  <a:t> </a:t>
                </a:r>
              </a:p>
            </p:txBody>
          </p:sp>
        </mc:Fallback>
      </mc:AlternateContent>
      <p:sp>
        <p:nvSpPr>
          <p:cNvPr id="1245" name="Wasserstein based on  2D PDF of fingerprint"/>
          <p:cNvSpPr txBox="1"/>
          <p:nvPr/>
        </p:nvSpPr>
        <p:spPr>
          <a:xfrm>
            <a:off x="1544211" y="6953660"/>
            <a:ext cx="2443506" cy="660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defRPr sz="1800"/>
            </a:pPr>
            <a:r>
              <a:t>Wasserstein based on </a:t>
            </a:r>
            <a:br/>
            <a:r>
              <a:t>2D PDF of fingerprint</a:t>
            </a:r>
          </a:p>
        </p:txBody>
      </p:sp>
      <p:sp>
        <p:nvSpPr>
          <p:cNvPr id="1246" name="Least squares…"/>
          <p:cNvSpPr txBox="1"/>
          <p:nvPr/>
        </p:nvSpPr>
        <p:spPr>
          <a:xfrm>
            <a:off x="10555995" y="6240711"/>
            <a:ext cx="1794473" cy="685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defRPr sz="1900">
                <a:solidFill>
                  <a:schemeClr val="accent1">
                    <a:hueOff val="47394"/>
                    <a:satOff val="-25753"/>
                    <a:lumOff val="-7544"/>
                  </a:schemeClr>
                </a:solidFill>
              </a:defRPr>
            </a:pPr>
            <a:r>
              <a:t>Least squares</a:t>
            </a:r>
          </a:p>
          <a:p>
            <a:pPr marR="457200" defTabSz="647700">
              <a:defRPr sz="1900">
                <a:solidFill>
                  <a:schemeClr val="accent1">
                    <a:hueOff val="47394"/>
                    <a:satOff val="-25753"/>
                    <a:lumOff val="-7544"/>
                  </a:schemeClr>
                </a:solidFill>
              </a:defRPr>
            </a:pPr>
            <a:r>
              <a:t>waveform misfit</a:t>
            </a:r>
          </a:p>
        </p:txBody>
      </p:sp>
      <p:sp>
        <p:nvSpPr>
          <p:cNvPr id="1247" name="Rectangle"/>
          <p:cNvSpPr/>
          <p:nvPr/>
        </p:nvSpPr>
        <p:spPr>
          <a:xfrm>
            <a:off x="3606240" y="2510264"/>
            <a:ext cx="2187792" cy="381001"/>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248" name="Rectangle"/>
          <p:cNvSpPr/>
          <p:nvPr/>
        </p:nvSpPr>
        <p:spPr>
          <a:xfrm>
            <a:off x="9506012" y="2510264"/>
            <a:ext cx="2187791" cy="381001"/>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249" name="Rectangle"/>
          <p:cNvSpPr/>
          <p:nvPr/>
        </p:nvSpPr>
        <p:spPr>
          <a:xfrm>
            <a:off x="9506012" y="5784785"/>
            <a:ext cx="2187791" cy="474445"/>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250" name="Rectangle"/>
          <p:cNvSpPr/>
          <p:nvPr/>
        </p:nvSpPr>
        <p:spPr>
          <a:xfrm>
            <a:off x="3460713" y="5831507"/>
            <a:ext cx="2187792" cy="381001"/>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251" name="Waveform fit"/>
          <p:cNvSpPr txBox="1"/>
          <p:nvPr/>
        </p:nvSpPr>
        <p:spPr>
          <a:xfrm>
            <a:off x="3904494" y="2491214"/>
            <a:ext cx="1591285"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2100">
                <a:solidFill>
                  <a:schemeClr val="accent1">
                    <a:hueOff val="47394"/>
                    <a:satOff val="-25753"/>
                    <a:lumOff val="-7544"/>
                  </a:schemeClr>
                </a:solidFill>
              </a:defRPr>
            </a:lvl1pPr>
          </a:lstStyle>
          <a:p>
            <a:r>
              <a:t>Waveform fit</a:t>
            </a:r>
          </a:p>
        </p:txBody>
      </p:sp>
      <p:sp>
        <p:nvSpPr>
          <p:cNvPr id="1252" name="Wasserstein distance"/>
          <p:cNvSpPr txBox="1"/>
          <p:nvPr/>
        </p:nvSpPr>
        <p:spPr>
          <a:xfrm>
            <a:off x="9659054" y="2846814"/>
            <a:ext cx="3202276" cy="419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marR="457200" defTabSz="647700">
              <a:defRPr sz="2100">
                <a:solidFill>
                  <a:schemeClr val="accent1">
                    <a:hueOff val="47394"/>
                    <a:satOff val="-25753"/>
                    <a:lumOff val="-7544"/>
                  </a:schemeClr>
                </a:solidFill>
              </a:defRPr>
            </a:lvl1pPr>
          </a:lstStyle>
          <a:p>
            <a:r>
              <a:t>Wasserstein distance</a:t>
            </a:r>
          </a:p>
        </p:txBody>
      </p:sp>
      <p:sp>
        <p:nvSpPr>
          <p:cNvPr id="1253" name="Time"/>
          <p:cNvSpPr txBox="1"/>
          <p:nvPr/>
        </p:nvSpPr>
        <p:spPr>
          <a:xfrm>
            <a:off x="3312676" y="5748957"/>
            <a:ext cx="3202277"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marR="457200" defTabSz="647700">
              <a:defRPr sz="1600"/>
            </a:lvl1pPr>
          </a:lstStyle>
          <a:p>
            <a:r>
              <a:t>Time</a:t>
            </a:r>
          </a:p>
        </p:txBody>
      </p:sp>
      <p:sp>
        <p:nvSpPr>
          <p:cNvPr id="1254" name="Low amplitude start"/>
          <p:cNvSpPr txBox="1"/>
          <p:nvPr/>
        </p:nvSpPr>
        <p:spPr>
          <a:xfrm>
            <a:off x="6366626" y="5228458"/>
            <a:ext cx="1790320" cy="33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500"/>
            </a:lvl1pPr>
          </a:lstStyle>
          <a:p>
            <a:r>
              <a:t>Low amplitude start</a:t>
            </a:r>
          </a:p>
        </p:txBody>
      </p:sp>
      <p:sp>
        <p:nvSpPr>
          <p:cNvPr id="1255" name="Iteration"/>
          <p:cNvSpPr txBox="1"/>
          <p:nvPr/>
        </p:nvSpPr>
        <p:spPr>
          <a:xfrm>
            <a:off x="9262814" y="5784785"/>
            <a:ext cx="3202276"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marR="457200" defTabSz="647700">
              <a:defRPr sz="1600"/>
            </a:lvl1pPr>
          </a:lstStyle>
          <a:p>
            <a:r>
              <a:t>Iteration</a:t>
            </a:r>
          </a:p>
        </p:txBody>
      </p:sp>
      <p:sp>
        <p:nvSpPr>
          <p:cNvPr id="1256" name="Iteration"/>
          <p:cNvSpPr txBox="1"/>
          <p:nvPr/>
        </p:nvSpPr>
        <p:spPr>
          <a:xfrm>
            <a:off x="9341554" y="9152750"/>
            <a:ext cx="3202276"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lvl1pPr marR="457200" defTabSz="647700">
              <a:defRPr sz="1600"/>
            </a:lvl1pPr>
          </a:lstStyle>
          <a:p>
            <a:r>
              <a:t>Iteration</a:t>
            </a:r>
          </a:p>
        </p:txBody>
      </p:sp>
      <p:pic>
        <p:nvPicPr>
          <p:cNvPr id="1257" name="3Dsurface_L03_at_sn08_W2.png" descr="3Dsurface_L03_at_sn08_W2.png"/>
          <p:cNvPicPr>
            <a:picLocks noChangeAspect="1"/>
          </p:cNvPicPr>
          <p:nvPr/>
        </p:nvPicPr>
        <p:blipFill>
          <a:blip r:embed="rId7"/>
          <a:stretch>
            <a:fillRect/>
          </a:stretch>
        </p:blipFill>
        <p:spPr>
          <a:xfrm>
            <a:off x="4362731" y="6113108"/>
            <a:ext cx="3202276" cy="3129839"/>
          </a:xfrm>
          <a:prstGeom prst="rect">
            <a:avLst/>
          </a:prstGeom>
          <a:ln w="12700">
            <a:miter lim="400000"/>
          </a:ln>
        </p:spPr>
      </p:pic>
      <p:sp>
        <p:nvSpPr>
          <p:cNvPr id="1258" name="Slide Number"/>
          <p:cNvSpPr txBox="1">
            <a:spLocks noGrp="1"/>
          </p:cNvSpPr>
          <p:nvPr>
            <p:ph type="sldNum" sz="quarter" idx="2"/>
          </p:nvPr>
        </p:nvSpPr>
        <p:spPr>
          <a:xfrm>
            <a:off x="12422313" y="9205822"/>
            <a:ext cx="368504"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29</a:t>
            </a:fld>
            <a:endParaRPr/>
          </a:p>
        </p:txBody>
      </p:sp>
    </p:spTree>
  </p:cSld>
  <p:clrMapOvr>
    <a:masterClrMapping/>
  </p:clrMapOvr>
  <p:transition/>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00" fill="hold"/>
                                        <p:tgtEl>
                                          <p:spTgt spid="124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242"/>
                </p:tgtEl>
              </p:cMediaNode>
            </p:video>
            <p:seq concurrent="1" nextAc="seek">
              <p:cTn id="8" restart="whenNotActive" fill="hold" evtFilter="cancelBubble" nodeType="interactiveSeq">
                <p:stCondLst>
                  <p:cond evt="onClick" delay="0">
                    <p:tgtEl>
                      <p:spTgt spid="124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42"/>
                                        </p:tgtEl>
                                      </p:cBhvr>
                                    </p:cmd>
                                  </p:childTnLst>
                                </p:cTn>
                              </p:par>
                            </p:childTnLst>
                          </p:cTn>
                        </p:par>
                      </p:childTnLst>
                    </p:cTn>
                  </p:par>
                </p:childTnLst>
              </p:cTn>
              <p:nextCondLst>
                <p:cond evt="onClick" delay="0">
                  <p:tgtEl>
                    <p:spTgt spid="124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5" name="Source location and Centroid Moment Tensor inversion…"/>
          <p:cNvSpPr txBox="1">
            <a:spLocks noGrp="1"/>
          </p:cNvSpPr>
          <p:nvPr>
            <p:ph type="title"/>
          </p:nvPr>
        </p:nvSpPr>
        <p:spPr>
          <a:xfrm>
            <a:off x="1050079" y="-267093"/>
            <a:ext cx="11651864" cy="2529590"/>
          </a:xfrm>
          <a:prstGeom prst="rect">
            <a:avLst/>
          </a:prstGeom>
        </p:spPr>
        <p:txBody>
          <a:bodyPr anchor="ctr"/>
          <a:lstStyle/>
          <a:p>
            <a:pPr marR="457200" defTabSz="647700">
              <a:defRPr sz="3500">
                <a:latin typeface="+mn-lt"/>
                <a:ea typeface="+mn-ea"/>
                <a:cs typeface="+mn-cs"/>
                <a:sym typeface="Helvetica Light"/>
              </a:defRPr>
            </a:pPr>
            <a:r>
              <a:t>Source location and Centroid Moment Tensor inversion</a:t>
            </a:r>
          </a:p>
          <a:p>
            <a:pPr marR="457200" defTabSz="647700">
              <a:defRPr sz="3500">
                <a:latin typeface="+mn-lt"/>
                <a:ea typeface="+mn-ea"/>
                <a:cs typeface="+mn-cs"/>
                <a:sym typeface="Helvetica Light"/>
              </a:defRPr>
            </a:pPr>
            <a:r>
              <a:t>with Wasserstein Waveform misfit</a:t>
            </a:r>
          </a:p>
        </p:txBody>
      </p:sp>
      <mc:AlternateContent xmlns:mc="http://schemas.openxmlformats.org/markup-compatibility/2006" xmlns:a14="http://schemas.microsoft.com/office/drawing/2010/main">
        <mc:Choice Requires="a14">
          <p:sp>
            <p:nvSpPr>
              <p:cNvPr id="1406" name="Synthetic example set up:…"/>
              <p:cNvSpPr txBox="1"/>
              <p:nvPr/>
            </p:nvSpPr>
            <p:spPr>
              <a:xfrm>
                <a:off x="672856" y="6937676"/>
                <a:ext cx="11492231" cy="2512778"/>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algn="l" defTabSz="647700">
                  <a:lnSpc>
                    <a:spcPct val="150000"/>
                  </a:lnSpc>
                  <a:defRPr sz="1600"/>
                </a:pPr>
                <a:r>
                  <a:t>Synthetic example set up:</a:t>
                </a:r>
              </a:p>
              <a:p>
                <a:pPr marL="222250" marR="457200" indent="-222250" algn="l" defTabSz="647700">
                  <a:lnSpc>
                    <a:spcPct val="150000"/>
                  </a:lnSpc>
                  <a:buSzPct val="75000"/>
                  <a:buChar char="•"/>
                  <a:defRPr sz="1600"/>
                </a:pPr>
                <a:r>
                  <a:t>11 receivers each with 3 component (High rate GPS) displacement seismograms (with correlated noise) </a:t>
                </a:r>
              </a:p>
              <a:p>
                <a:pPr marL="222250" marR="457200" indent="-222250" algn="l" defTabSz="647700">
                  <a:lnSpc>
                    <a:spcPct val="150000"/>
                  </a:lnSpc>
                  <a:buSzPct val="75000"/>
                  <a:buChar char="•"/>
                  <a:defRPr sz="1600"/>
                </a:pPr>
                <a:r>
                  <a:t>Alternating source location (x,y,z) and CMT solution (CMT solved using linear theory).</a:t>
                </a:r>
              </a:p>
              <a:p>
                <a:pPr marL="222250" marR="457200" indent="-222250" algn="l" defTabSz="647700">
                  <a:lnSpc>
                    <a:spcPct val="150000"/>
                  </a:lnSpc>
                  <a:buSzPct val="75000"/>
                  <a:buChar char="•"/>
                  <a:defRPr sz="1600"/>
                </a:pPr>
                <a:r>
                  <a:t>Source location using gradient based minimisation of 1) Least squares waveform misfit and 2) Wasserstein distance, </a:t>
                </a:r>
                <a14:m>
                  <m:oMath xmlns:m="http://schemas.openxmlformats.org/officeDocument/2006/math">
                    <m:sSub>
                      <m:sSubPr>
                        <m:ctrlPr>
                          <a:rPr sz="2100" i="1">
                            <a:solidFill>
                              <a:srgbClr val="000000"/>
                            </a:solidFill>
                            <a:latin typeface="Cambria Math" panose="02040503050406030204" pitchFamily="18" charset="0"/>
                          </a:rPr>
                        </m:ctrlPr>
                      </m:sSubPr>
                      <m:e>
                        <m:r>
                          <a:rPr sz="2100" i="1">
                            <a:solidFill>
                              <a:srgbClr val="000000"/>
                            </a:solidFill>
                            <a:latin typeface="Cambria Math" panose="02040503050406030204" pitchFamily="18" charset="0"/>
                          </a:rPr>
                          <m:t>𝑊</m:t>
                        </m:r>
                      </m:e>
                      <m:sub>
                        <m:r>
                          <a:rPr sz="2100" i="1">
                            <a:solidFill>
                              <a:srgbClr val="000000"/>
                            </a:solidFill>
                            <a:latin typeface="Cambria Math" panose="02040503050406030204" pitchFamily="18" charset="0"/>
                          </a:rPr>
                          <m:t>2</m:t>
                        </m:r>
                      </m:sub>
                    </m:sSub>
                  </m:oMath>
                </a14:m>
                <a:r>
                  <a:t>, </a:t>
                </a:r>
                <a:br/>
                <a:r>
                  <a:t>between observed and predicted 2D seismogram fingerprints.</a:t>
                </a:r>
              </a:p>
              <a:p>
                <a:pPr marL="222250" marR="457200" indent="-222250" algn="l" defTabSz="647700">
                  <a:lnSpc>
                    <a:spcPct val="150000"/>
                  </a:lnSpc>
                  <a:buSzPct val="75000"/>
                  <a:buChar char="•"/>
                  <a:defRPr sz="1600"/>
                </a:pPr>
                <a:r>
                  <a:t>1D Earth model, displacement seismograms and source derivatives calculated using the software package </a:t>
                </a:r>
                <a:r>
                  <a:rPr i="1">
                    <a:latin typeface="Helvetica"/>
                    <a:ea typeface="Helvetica"/>
                    <a:cs typeface="Helvetica"/>
                    <a:sym typeface="Helvetica"/>
                  </a:rPr>
                  <a:t>pyprop8</a:t>
                </a:r>
                <a:r>
                  <a:t> </a:t>
                </a:r>
                <a:br/>
                <a:r>
                  <a:t>(Valentine, 2021 in prep), based on the approach of O'Toole &amp; Woodhouse (2011), O’Toole, Valentine &amp; Woodhouse (2012).</a:t>
                </a:r>
              </a:p>
            </p:txBody>
          </p:sp>
        </mc:Choice>
        <mc:Fallback xmlns="">
          <p:sp>
            <p:nvSpPr>
              <p:cNvPr id="1406" name="Synthetic example set up:…"/>
              <p:cNvSpPr txBox="1">
                <a:spLocks noRot="1" noChangeAspect="1" noMove="1" noResize="1" noEditPoints="1" noAdjustHandles="1" noChangeArrowheads="1" noChangeShapeType="1" noTextEdit="1"/>
              </p:cNvSpPr>
              <p:nvPr/>
            </p:nvSpPr>
            <p:spPr>
              <a:xfrm>
                <a:off x="672856" y="6937676"/>
                <a:ext cx="11492231" cy="2512778"/>
              </a:xfrm>
              <a:prstGeom prst="rect">
                <a:avLst/>
              </a:prstGeom>
              <a:blipFill>
                <a:blip r:embed="rId2"/>
                <a:stretch>
                  <a:fillRect l="-551" t="-1515" r="-1213" b="-7576"/>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407" name="Rectangle"/>
          <p:cNvSpPr/>
          <p:nvPr/>
        </p:nvSpPr>
        <p:spPr>
          <a:xfrm>
            <a:off x="3993226" y="1981365"/>
            <a:ext cx="1270001" cy="262302"/>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408" name="Rectangle"/>
          <p:cNvSpPr/>
          <p:nvPr/>
        </p:nvSpPr>
        <p:spPr>
          <a:xfrm>
            <a:off x="8895426" y="1913632"/>
            <a:ext cx="2260138" cy="262302"/>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409" name="Slide Number"/>
          <p:cNvSpPr txBox="1">
            <a:spLocks noGrp="1"/>
          </p:cNvSpPr>
          <p:nvPr>
            <p:ph type="sldNum" sz="quarter" idx="2"/>
          </p:nvPr>
        </p:nvSpPr>
        <p:spPr>
          <a:xfrm>
            <a:off x="12175569" y="9040585"/>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30</a:t>
            </a:fld>
            <a:endParaRPr/>
          </a:p>
        </p:txBody>
      </p:sp>
      <mc:AlternateContent xmlns:mc="http://schemas.openxmlformats.org/markup-compatibility/2006" xmlns:a14="http://schemas.microsoft.com/office/drawing/2010/main">
        <mc:Choice Requires="a14">
          <p:sp>
            <p:nvSpPr>
              <p:cNvPr id="1410" name="GEONET High rate GPS station distribution  detecting the   2005 Fukuoka earthquake,  (From O’Toole, Valentine and Woodhouse, 2012.)"/>
              <p:cNvSpPr txBox="1"/>
              <p:nvPr/>
            </p:nvSpPr>
            <p:spPr>
              <a:xfrm>
                <a:off x="1010689" y="5936035"/>
                <a:ext cx="3714802" cy="719718"/>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defRPr sz="1300"/>
                </a:pPr>
                <a:r>
                  <a:t>GEONET High rate GPS station distribution </a:t>
                </a:r>
                <a:br/>
                <a:r>
                  <a:t>detecting the </a:t>
                </a:r>
                <a14:m>
                  <m:oMath xmlns:m="http://schemas.openxmlformats.org/officeDocument/2006/math">
                    <m:sSub>
                      <m:sSubPr>
                        <m:ctrlPr>
                          <a:rPr sz="1550" i="1">
                            <a:solidFill>
                              <a:srgbClr val="000000"/>
                            </a:solidFill>
                            <a:latin typeface="Cambria Math" panose="02040503050406030204" pitchFamily="18" charset="0"/>
                          </a:rPr>
                        </m:ctrlPr>
                      </m:sSubPr>
                      <m:e>
                        <m:r>
                          <a:rPr sz="1550" i="1">
                            <a:solidFill>
                              <a:srgbClr val="000000"/>
                            </a:solidFill>
                            <a:latin typeface="Cambria Math" panose="02040503050406030204" pitchFamily="18" charset="0"/>
                          </a:rPr>
                          <m:t>𝑀</m:t>
                        </m:r>
                      </m:e>
                      <m:sub>
                        <m:r>
                          <a:rPr sz="1550" i="1">
                            <a:solidFill>
                              <a:srgbClr val="000000"/>
                            </a:solidFill>
                            <a:latin typeface="Cambria Math" panose="02040503050406030204" pitchFamily="18" charset="0"/>
                          </a:rPr>
                          <m:t>𝑤</m:t>
                        </m:r>
                      </m:sub>
                    </m:sSub>
                    <m:r>
                      <a:rPr sz="1550" i="1">
                        <a:solidFill>
                          <a:srgbClr val="000000"/>
                        </a:solidFill>
                        <a:latin typeface="Cambria Math" panose="02040503050406030204" pitchFamily="18" charset="0"/>
                      </a:rPr>
                      <m:t>6.6</m:t>
                    </m:r>
                  </m:oMath>
                </a14:m>
                <a:r>
                  <a:t> 2005 Fukuoka earthquake, </a:t>
                </a:r>
                <a:br/>
                <a:r>
                  <a:t>(From O’Toole, Valentine and Woodhouse, 2012.)</a:t>
                </a:r>
              </a:p>
            </p:txBody>
          </p:sp>
        </mc:Choice>
        <mc:Fallback xmlns="">
          <p:sp>
            <p:nvSpPr>
              <p:cNvPr id="1410" name="GEONET High rate GPS station distribution  detecting the   2005 Fukuoka earthquake,  (From O’Toole, Valentine and Woodhouse, 2012.)"/>
              <p:cNvSpPr txBox="1">
                <a:spLocks noRot="1" noChangeAspect="1" noMove="1" noResize="1" noEditPoints="1" noAdjustHandles="1" noChangeArrowheads="1" noChangeShapeType="1" noTextEdit="1"/>
              </p:cNvSpPr>
              <p:nvPr/>
            </p:nvSpPr>
            <p:spPr>
              <a:xfrm>
                <a:off x="1010689" y="5936035"/>
                <a:ext cx="3714802" cy="719718"/>
              </a:xfrm>
              <a:prstGeom prst="rect">
                <a:avLst/>
              </a:prstGeom>
              <a:blipFill>
                <a:blip r:embed="rId3"/>
                <a:stretch>
                  <a:fillRect l="-7850" b="-8621"/>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411" name="Rectangle"/>
          <p:cNvSpPr/>
          <p:nvPr/>
        </p:nvSpPr>
        <p:spPr>
          <a:xfrm>
            <a:off x="2493866" y="2108118"/>
            <a:ext cx="2624478" cy="381001"/>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pic>
        <p:nvPicPr>
          <p:cNvPr id="1412" name="Fukuoka.pdf" descr="Fukuoka.pdf"/>
          <p:cNvPicPr>
            <a:picLocks noChangeAspect="1"/>
          </p:cNvPicPr>
          <p:nvPr/>
        </p:nvPicPr>
        <p:blipFill>
          <a:blip r:embed="rId4"/>
          <a:stretch>
            <a:fillRect/>
          </a:stretch>
        </p:blipFill>
        <p:spPr>
          <a:xfrm>
            <a:off x="563578" y="2180477"/>
            <a:ext cx="4859421" cy="4072923"/>
          </a:xfrm>
          <a:prstGeom prst="rect">
            <a:avLst/>
          </a:prstGeom>
          <a:ln w="12700">
            <a:miter lim="400000"/>
          </a:ln>
        </p:spPr>
      </p:pic>
      <p:sp>
        <p:nvSpPr>
          <p:cNvPr id="1413" name="Synthetic noisy displacement seismograms (solid) and starting waveforms (dashed) (stations 1065, 1066)"/>
          <p:cNvSpPr txBox="1"/>
          <p:nvPr/>
        </p:nvSpPr>
        <p:spPr>
          <a:xfrm>
            <a:off x="5341604" y="5727975"/>
            <a:ext cx="7221141"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atin typeface="Helvetica"/>
                <a:ea typeface="Helvetica"/>
                <a:cs typeface="Helvetica"/>
                <a:sym typeface="Helvetica"/>
              </a:defRPr>
            </a:lvl1pPr>
          </a:lstStyle>
          <a:p>
            <a:r>
              <a:t>Synthetic noisy displacement seismograms (solid) and starting waveforms (dashed) (stations 1065, 1066)</a:t>
            </a:r>
          </a:p>
        </p:txBody>
      </p:sp>
      <p:pic>
        <p:nvPicPr>
          <p:cNvPr id="1414" name="seis_start_L2_40_40_10_r0_4.pdf" descr="seis_start_L2_40_40_10_r0_4.pdf"/>
          <p:cNvPicPr>
            <a:picLocks noChangeAspect="1"/>
          </p:cNvPicPr>
          <p:nvPr/>
        </p:nvPicPr>
        <p:blipFill>
          <a:blip r:embed="rId5"/>
          <a:stretch>
            <a:fillRect/>
          </a:stretch>
        </p:blipFill>
        <p:spPr>
          <a:xfrm>
            <a:off x="5157790" y="3169733"/>
            <a:ext cx="7588769" cy="2529591"/>
          </a:xfrm>
          <a:prstGeom prst="rect">
            <a:avLst/>
          </a:prstGeom>
          <a:ln w="12700">
            <a:miter lim="400000"/>
          </a:ln>
        </p:spPr>
      </p:pic>
      <p:sp>
        <p:nvSpPr>
          <p:cNvPr id="1415" name="Displacement waveforms of true and starting guess"/>
          <p:cNvSpPr txBox="1"/>
          <p:nvPr/>
        </p:nvSpPr>
        <p:spPr>
          <a:xfrm>
            <a:off x="6057221" y="2798181"/>
            <a:ext cx="4733629"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600">
                <a:latin typeface="Helvetica"/>
                <a:ea typeface="Helvetica"/>
                <a:cs typeface="Helvetica"/>
                <a:sym typeface="Helvetica"/>
              </a:defRPr>
            </a:lvl1pPr>
          </a:lstStyle>
          <a:p>
            <a:r>
              <a:t>Displacement waveforms of true and starting guess</a:t>
            </a:r>
          </a:p>
        </p:txBody>
      </p:sp>
      <p:sp>
        <p:nvSpPr>
          <p:cNvPr id="1416" name="Starting source is 56km away and CMT is equal to truth."/>
          <p:cNvSpPr txBox="1"/>
          <p:nvPr/>
        </p:nvSpPr>
        <p:spPr>
          <a:xfrm>
            <a:off x="7003232" y="6036028"/>
            <a:ext cx="3897884"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atin typeface="Helvetica"/>
                <a:ea typeface="Helvetica"/>
                <a:cs typeface="Helvetica"/>
                <a:sym typeface="Helvetica"/>
              </a:defRPr>
            </a:lvl1pPr>
          </a:lstStyle>
          <a:p>
            <a:r>
              <a:t>Starting source is 56km away and CMT is equal to truth.</a:t>
            </a:r>
          </a:p>
        </p:txBody>
      </p:sp>
      <p:sp>
        <p:nvSpPr>
          <p:cNvPr id="1417" name="An example of Wasserstein waveform misfit minimisation"/>
          <p:cNvSpPr txBox="1"/>
          <p:nvPr/>
        </p:nvSpPr>
        <p:spPr>
          <a:xfrm>
            <a:off x="459846" y="1873332"/>
            <a:ext cx="5233592"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600">
                <a:latin typeface="Helvetica"/>
                <a:ea typeface="Helvetica"/>
                <a:cs typeface="Helvetica"/>
                <a:sym typeface="Helvetica"/>
              </a:defRPr>
            </a:lvl1pPr>
          </a:lstStyle>
          <a:p>
            <a:r>
              <a:t>An example of Wasserstein waveform misfit minimisation</a:t>
            </a:r>
          </a:p>
        </p:txBody>
      </p:sp>
      <p:sp>
        <p:nvSpPr>
          <p:cNvPr id="1418" name="Station 1065"/>
          <p:cNvSpPr txBox="1"/>
          <p:nvPr/>
        </p:nvSpPr>
        <p:spPr>
          <a:xfrm>
            <a:off x="5332519" y="3362331"/>
            <a:ext cx="970137"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atin typeface="Helvetica"/>
                <a:ea typeface="Helvetica"/>
                <a:cs typeface="Helvetica"/>
                <a:sym typeface="Helvetica"/>
              </a:defRPr>
            </a:lvl1pPr>
          </a:lstStyle>
          <a:p>
            <a:r>
              <a:t>Station 1065</a:t>
            </a:r>
          </a:p>
        </p:txBody>
      </p:sp>
      <p:sp>
        <p:nvSpPr>
          <p:cNvPr id="1419" name="Station 1066"/>
          <p:cNvSpPr txBox="1"/>
          <p:nvPr/>
        </p:nvSpPr>
        <p:spPr>
          <a:xfrm>
            <a:off x="5332519" y="4460386"/>
            <a:ext cx="970137"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atin typeface="Helvetica"/>
                <a:ea typeface="Helvetica"/>
                <a:cs typeface="Helvetica"/>
                <a:sym typeface="Helvetica"/>
              </a:defRPr>
            </a:lvl1pPr>
          </a:lstStyle>
          <a:p>
            <a:r>
              <a:t>Station 1066</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1" name="Amplitude and time windows for Waveform fingerprints"/>
          <p:cNvSpPr txBox="1">
            <a:spLocks noGrp="1"/>
          </p:cNvSpPr>
          <p:nvPr>
            <p:ph type="title"/>
          </p:nvPr>
        </p:nvSpPr>
        <p:spPr>
          <a:xfrm>
            <a:off x="1050079" y="-267093"/>
            <a:ext cx="11651864" cy="2529590"/>
          </a:xfrm>
          <a:prstGeom prst="rect">
            <a:avLst/>
          </a:prstGeom>
        </p:spPr>
        <p:txBody>
          <a:bodyPr anchor="ctr"/>
          <a:lstStyle>
            <a:lvl1pPr marR="457200" defTabSz="647700">
              <a:defRPr sz="3500">
                <a:latin typeface="+mn-lt"/>
                <a:ea typeface="+mn-ea"/>
                <a:cs typeface="+mn-cs"/>
                <a:sym typeface="Helvetica Light"/>
              </a:defRPr>
            </a:lvl1pPr>
          </a:lstStyle>
          <a:p>
            <a:r>
              <a:t>Amplitude and time windows for Waveform fingerprints</a:t>
            </a:r>
          </a:p>
        </p:txBody>
      </p:sp>
      <mc:AlternateContent xmlns:mc="http://schemas.openxmlformats.org/markup-compatibility/2006" xmlns:a14="http://schemas.microsoft.com/office/drawing/2010/main">
        <mc:Choice Requires="a14">
          <p:sp>
            <p:nvSpPr>
              <p:cNvPr id="1422" name="Transform waveform amplitude,  , and time,  , to dimensionless (0,1) box"/>
              <p:cNvSpPr txBox="1"/>
              <p:nvPr/>
            </p:nvSpPr>
            <p:spPr>
              <a:xfrm>
                <a:off x="485886" y="1657281"/>
                <a:ext cx="6744210" cy="353384"/>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algn="l" defTabSz="647700">
                  <a:lnSpc>
                    <a:spcPct val="150000"/>
                  </a:lnSpc>
                  <a:defRPr sz="1600"/>
                </a:pPr>
                <a:r>
                  <a:t>Transform waveform amplitude, </a:t>
                </a:r>
                <a14:m>
                  <m:oMath xmlns:m="http://schemas.openxmlformats.org/officeDocument/2006/math">
                    <m:r>
                      <a:rPr sz="2250" i="1">
                        <a:solidFill>
                          <a:srgbClr val="000000"/>
                        </a:solidFill>
                        <a:latin typeface="Cambria Math" panose="02040503050406030204" pitchFamily="18" charset="0"/>
                      </a:rPr>
                      <m:t>𝑢</m:t>
                    </m:r>
                  </m:oMath>
                </a14:m>
                <a:r>
                  <a:t>, and time, </a:t>
                </a:r>
                <a14:m>
                  <m:oMath xmlns:m="http://schemas.openxmlformats.org/officeDocument/2006/math">
                    <m:r>
                      <a:rPr sz="2100" i="1">
                        <a:solidFill>
                          <a:srgbClr val="000000"/>
                        </a:solidFill>
                        <a:latin typeface="Cambria Math" panose="02040503050406030204" pitchFamily="18" charset="0"/>
                      </a:rPr>
                      <m:t>𝑡</m:t>
                    </m:r>
                  </m:oMath>
                </a14:m>
                <a:r>
                  <a:t>, to dimensionless (0,1) box</a:t>
                </a:r>
              </a:p>
            </p:txBody>
          </p:sp>
        </mc:Choice>
        <mc:Fallback xmlns="">
          <p:sp>
            <p:nvSpPr>
              <p:cNvPr id="1422" name="Transform waveform amplitude,  , and time,  , to dimensionless (0,1) box"/>
              <p:cNvSpPr txBox="1">
                <a:spLocks noRot="1" noChangeAspect="1" noMove="1" noResize="1" noEditPoints="1" noAdjustHandles="1" noChangeArrowheads="1" noChangeShapeType="1" noTextEdit="1"/>
              </p:cNvSpPr>
              <p:nvPr/>
            </p:nvSpPr>
            <p:spPr>
              <a:xfrm>
                <a:off x="485886" y="1657281"/>
                <a:ext cx="6744210" cy="353384"/>
              </a:xfrm>
              <a:prstGeom prst="rect">
                <a:avLst/>
              </a:prstGeom>
              <a:blipFill>
                <a:blip r:embed="rId2"/>
                <a:stretch>
                  <a:fillRect l="-1128" r="-2444" b="-4137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423" name="Rectangle"/>
          <p:cNvSpPr/>
          <p:nvPr/>
        </p:nvSpPr>
        <p:spPr>
          <a:xfrm>
            <a:off x="3993226" y="1981365"/>
            <a:ext cx="1270001" cy="262302"/>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424" name="Rectangle"/>
          <p:cNvSpPr/>
          <p:nvPr/>
        </p:nvSpPr>
        <p:spPr>
          <a:xfrm>
            <a:off x="8895426" y="1913632"/>
            <a:ext cx="2260138" cy="262302"/>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425" name="Slide Number"/>
          <p:cNvSpPr txBox="1">
            <a:spLocks noGrp="1"/>
          </p:cNvSpPr>
          <p:nvPr>
            <p:ph type="sldNum" sz="quarter" idx="2"/>
          </p:nvPr>
        </p:nvSpPr>
        <p:spPr>
          <a:xfrm>
            <a:off x="12175569" y="9040585"/>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31</a:t>
            </a:fld>
            <a:endParaRPr/>
          </a:p>
        </p:txBody>
      </p:sp>
      <p:sp>
        <p:nvSpPr>
          <p:cNvPr id="1426" name="Rectangle"/>
          <p:cNvSpPr/>
          <p:nvPr/>
        </p:nvSpPr>
        <p:spPr>
          <a:xfrm>
            <a:off x="2493866" y="2108118"/>
            <a:ext cx="2624478" cy="381001"/>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427" name="Observed and predicted Waveform fingerprints of horizontal components for station 1065."/>
          <p:cNvSpPr txBox="1"/>
          <p:nvPr/>
        </p:nvSpPr>
        <p:spPr>
          <a:xfrm>
            <a:off x="2705450" y="8127098"/>
            <a:ext cx="7154417" cy="31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400">
                <a:latin typeface="Helvetica"/>
                <a:ea typeface="Helvetica"/>
                <a:cs typeface="Helvetica"/>
                <a:sym typeface="Helvetica"/>
              </a:defRPr>
            </a:lvl1pPr>
          </a:lstStyle>
          <a:p>
            <a:r>
              <a:t>Observed and predicted Waveform fingerprints of horizontal components for station 1065.</a:t>
            </a:r>
          </a:p>
        </p:txBody>
      </p:sp>
      <p:pic>
        <p:nvPicPr>
          <p:cNvPr id="1428" name="Seis_fingerprints_r0_East__40_40_10.pdf" descr="Seis_fingerprints_r0_East__40_40_10.pdf"/>
          <p:cNvPicPr>
            <a:picLocks noChangeAspect="1"/>
          </p:cNvPicPr>
          <p:nvPr/>
        </p:nvPicPr>
        <p:blipFill>
          <a:blip r:embed="rId3"/>
          <a:stretch>
            <a:fillRect/>
          </a:stretch>
        </p:blipFill>
        <p:spPr>
          <a:xfrm>
            <a:off x="792026" y="3597825"/>
            <a:ext cx="11420747" cy="2141391"/>
          </a:xfrm>
          <a:prstGeom prst="rect">
            <a:avLst/>
          </a:prstGeom>
          <a:ln w="12700">
            <a:miter lim="400000"/>
          </a:ln>
        </p:spPr>
      </p:pic>
      <p:pic>
        <p:nvPicPr>
          <p:cNvPr id="1429" name="Seis_fingerprints_r0_North__40_40_10.pdf" descr="Seis_fingerprints_r0_North__40_40_10.pdf"/>
          <p:cNvPicPr>
            <a:picLocks noChangeAspect="1"/>
          </p:cNvPicPr>
          <p:nvPr/>
        </p:nvPicPr>
        <p:blipFill>
          <a:blip r:embed="rId4"/>
          <a:stretch>
            <a:fillRect/>
          </a:stretch>
        </p:blipFill>
        <p:spPr>
          <a:xfrm>
            <a:off x="792026" y="5820284"/>
            <a:ext cx="11420748" cy="2141391"/>
          </a:xfrm>
          <a:prstGeom prst="rect">
            <a:avLst/>
          </a:prstGeom>
          <a:ln w="12700">
            <a:miter lim="400000"/>
          </a:ln>
        </p:spPr>
      </p:pic>
      <mc:AlternateContent xmlns:mc="http://schemas.openxmlformats.org/markup-compatibility/2006" xmlns:a14="http://schemas.microsoft.com/office/drawing/2010/main">
        <mc:Choice Requires="a14">
          <p:sp>
            <p:nvSpPr>
              <p:cNvPr id="1430" name="Independent time windows with common linear scaling:…"/>
              <p:cNvSpPr txBox="1"/>
              <p:nvPr/>
            </p:nvSpPr>
            <p:spPr>
              <a:xfrm>
                <a:off x="1338560" y="2043894"/>
                <a:ext cx="9622837" cy="1288491"/>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L="197555" marR="457200" indent="-197555" algn="l" defTabSz="647700">
                  <a:lnSpc>
                    <a:spcPct val="150000"/>
                  </a:lnSpc>
                  <a:buSzPct val="75000"/>
                  <a:buChar char="•"/>
                  <a:defRPr sz="1600"/>
                </a:pPr>
                <a:r>
                  <a:rPr>
                    <a:solidFill>
                      <a:schemeClr val="accent5">
                        <a:hueOff val="-176146"/>
                        <a:satOff val="3665"/>
                        <a:lumOff val="-13986"/>
                      </a:schemeClr>
                    </a:solidFill>
                    <a:latin typeface="Helvetica"/>
                    <a:ea typeface="Helvetica"/>
                    <a:cs typeface="Helvetica"/>
                    <a:sym typeface="Helvetica"/>
                  </a:rPr>
                  <a:t>Independent time windows</a:t>
                </a:r>
                <a:r>
                  <a:t> with common </a:t>
                </a:r>
                <a:r>
                  <a:rPr>
                    <a:latin typeface="Helvetica"/>
                    <a:ea typeface="Helvetica"/>
                    <a:cs typeface="Helvetica"/>
                    <a:sym typeface="Helvetica"/>
                  </a:rPr>
                  <a:t>linear</a:t>
                </a:r>
                <a:r>
                  <a:t> scaling: </a:t>
                </a:r>
                <a14:m>
                  <m:oMath xmlns:m="http://schemas.openxmlformats.org/officeDocument/2006/math">
                    <m:sSup>
                      <m:sSupPr>
                        <m:ctrlPr>
                          <a:rPr sz="1950" i="1">
                            <a:solidFill>
                              <a:srgbClr val="000000"/>
                            </a:solidFill>
                            <a:latin typeface="Cambria Math" panose="02040503050406030204" pitchFamily="18" charset="0"/>
                          </a:rPr>
                        </m:ctrlPr>
                      </m:sSupPr>
                      <m:e>
                        <m:r>
                          <a:rPr sz="1950" i="1">
                            <a:solidFill>
                              <a:srgbClr val="000000"/>
                            </a:solidFill>
                            <a:latin typeface="Cambria Math" panose="02040503050406030204" pitchFamily="18" charset="0"/>
                          </a:rPr>
                          <m:t>𝑡</m:t>
                        </m:r>
                      </m:e>
                      <m:sup>
                        <m:r>
                          <a:rPr sz="1950" i="1">
                            <a:solidFill>
                              <a:srgbClr val="000000"/>
                            </a:solidFill>
                            <a:latin typeface="Cambria Math" panose="02040503050406030204" pitchFamily="18" charset="0"/>
                          </a:rPr>
                          <m:t>′</m:t>
                        </m:r>
                      </m:sup>
                    </m:sSup>
                    <m:r>
                      <a:rPr sz="1950" i="1">
                        <a:solidFill>
                          <a:srgbClr val="000000"/>
                        </a:solidFill>
                        <a:latin typeface="Cambria Math" panose="02040503050406030204" pitchFamily="18" charset="0"/>
                      </a:rPr>
                      <m:t>=</m:t>
                    </m:r>
                    <m:f>
                      <m:fPr>
                        <m:ctrlPr>
                          <a:rPr sz="1950" i="1">
                            <a:solidFill>
                              <a:srgbClr val="000000"/>
                            </a:solidFill>
                            <a:latin typeface="Cambria Math" panose="02040503050406030204" pitchFamily="18" charset="0"/>
                          </a:rPr>
                        </m:ctrlPr>
                      </m:fPr>
                      <m:num>
                        <m:r>
                          <a:rPr sz="1950" i="1">
                            <a:solidFill>
                              <a:srgbClr val="000000"/>
                            </a:solidFill>
                            <a:latin typeface="Cambria Math" panose="02040503050406030204" pitchFamily="18" charset="0"/>
                          </a:rPr>
                          <m:t>𝑡</m:t>
                        </m:r>
                        <m:r>
                          <a:rPr sz="1950" i="1">
                            <a:solidFill>
                              <a:srgbClr val="000000"/>
                            </a:solidFill>
                            <a:latin typeface="Cambria Math" panose="02040503050406030204" pitchFamily="18" charset="0"/>
                          </a:rPr>
                          <m:t>−</m:t>
                        </m:r>
                        <m:sSub>
                          <m:sSubPr>
                            <m:ctrlPr>
                              <a:rPr sz="1950" i="1">
                                <a:solidFill>
                                  <a:srgbClr val="000000"/>
                                </a:solidFill>
                                <a:latin typeface="Cambria Math" panose="02040503050406030204" pitchFamily="18" charset="0"/>
                              </a:rPr>
                            </m:ctrlPr>
                          </m:sSubPr>
                          <m:e>
                            <m:r>
                              <a:rPr sz="1950" i="1">
                                <a:solidFill>
                                  <a:srgbClr val="000000"/>
                                </a:solidFill>
                                <a:latin typeface="Cambria Math" panose="02040503050406030204" pitchFamily="18" charset="0"/>
                              </a:rPr>
                              <m:t>𝑡</m:t>
                            </m:r>
                          </m:e>
                          <m:sub>
                            <m:r>
                              <a:rPr sz="1950" i="1">
                                <a:solidFill>
                                  <a:srgbClr val="000000"/>
                                </a:solidFill>
                                <a:latin typeface="Cambria Math" panose="02040503050406030204" pitchFamily="18" charset="0"/>
                              </a:rPr>
                              <m:t>0</m:t>
                            </m:r>
                          </m:sub>
                        </m:sSub>
                      </m:num>
                      <m:den>
                        <m:r>
                          <m:rPr>
                            <m:sty m:val="p"/>
                          </m:rPr>
                          <a:rPr sz="1950" i="1">
                            <a:solidFill>
                              <a:srgbClr val="000000"/>
                            </a:solidFill>
                            <a:latin typeface="Cambria Math" panose="02040503050406030204" pitchFamily="18" charset="0"/>
                          </a:rPr>
                          <m:t>Δ</m:t>
                        </m:r>
                        <m:sSub>
                          <m:sSubPr>
                            <m:ctrlPr>
                              <a:rPr sz="1950" i="1">
                                <a:solidFill>
                                  <a:srgbClr val="000000"/>
                                </a:solidFill>
                                <a:latin typeface="Cambria Math" panose="02040503050406030204" pitchFamily="18" charset="0"/>
                              </a:rPr>
                            </m:ctrlPr>
                          </m:sSubPr>
                          <m:e>
                            <m:r>
                              <a:rPr sz="1950" i="1">
                                <a:solidFill>
                                  <a:srgbClr val="000000"/>
                                </a:solidFill>
                                <a:latin typeface="Cambria Math" panose="02040503050406030204" pitchFamily="18" charset="0"/>
                              </a:rPr>
                              <m:t>𝑇</m:t>
                            </m:r>
                          </m:e>
                          <m:sub>
                            <m:r>
                              <a:rPr sz="1950" i="1">
                                <a:solidFill>
                                  <a:srgbClr val="000000"/>
                                </a:solidFill>
                                <a:latin typeface="Cambria Math" panose="02040503050406030204" pitchFamily="18" charset="0"/>
                              </a:rPr>
                              <m:t>𝑜𝑏𝑠</m:t>
                            </m:r>
                          </m:sub>
                        </m:sSub>
                      </m:den>
                    </m:f>
                  </m:oMath>
                </a14:m>
                <a:r>
                  <a:t>  </a:t>
                </a:r>
              </a:p>
              <a:p>
                <a:pPr marL="197555" marR="457200" indent="-197555" algn="l" defTabSz="647700">
                  <a:lnSpc>
                    <a:spcPct val="150000"/>
                  </a:lnSpc>
                  <a:buSzPct val="75000"/>
                  <a:buChar char="•"/>
                  <a:defRPr sz="1600"/>
                </a:pPr>
                <a:r>
                  <a:t>Independent amplitudes with common </a:t>
                </a:r>
                <a:r>
                  <a:rPr>
                    <a:latin typeface="Helvetica"/>
                    <a:ea typeface="Helvetica"/>
                    <a:cs typeface="Helvetica"/>
                    <a:sym typeface="Helvetica"/>
                  </a:rPr>
                  <a:t>nonlinear</a:t>
                </a:r>
                <a:r>
                  <a:t> scaling: </a:t>
                </a:r>
                <a14:m>
                  <m:oMath xmlns:m="http://schemas.openxmlformats.org/officeDocument/2006/math">
                    <m:sSup>
                      <m:sSupPr>
                        <m:ctrlPr>
                          <a:rPr sz="1950" i="1">
                            <a:solidFill>
                              <a:srgbClr val="000000"/>
                            </a:solidFill>
                            <a:latin typeface="Cambria Math" panose="02040503050406030204" pitchFamily="18" charset="0"/>
                          </a:rPr>
                        </m:ctrlPr>
                      </m:sSupPr>
                      <m:e>
                        <m:r>
                          <a:rPr sz="1950" i="1">
                            <a:solidFill>
                              <a:srgbClr val="000000"/>
                            </a:solidFill>
                            <a:latin typeface="Cambria Math" panose="02040503050406030204" pitchFamily="18" charset="0"/>
                          </a:rPr>
                          <m:t>𝑢</m:t>
                        </m:r>
                      </m:e>
                      <m:sup>
                        <m:r>
                          <a:rPr sz="1950" i="1">
                            <a:solidFill>
                              <a:srgbClr val="000000"/>
                            </a:solidFill>
                            <a:latin typeface="Cambria Math" panose="02040503050406030204" pitchFamily="18" charset="0"/>
                          </a:rPr>
                          <m:t>′</m:t>
                        </m:r>
                      </m:sup>
                    </m:sSup>
                    <m:r>
                      <a:rPr sz="1950" i="1">
                        <a:solidFill>
                          <a:srgbClr val="000000"/>
                        </a:solidFill>
                        <a:latin typeface="Cambria Math" panose="02040503050406030204" pitchFamily="18" charset="0"/>
                      </a:rPr>
                      <m:t>=</m:t>
                    </m:r>
                    <m:f>
                      <m:fPr>
                        <m:ctrlPr>
                          <a:rPr sz="1950" i="1">
                            <a:solidFill>
                              <a:srgbClr val="000000"/>
                            </a:solidFill>
                            <a:latin typeface="Cambria Math" panose="02040503050406030204" pitchFamily="18" charset="0"/>
                          </a:rPr>
                        </m:ctrlPr>
                      </m:fPr>
                      <m:num>
                        <m:r>
                          <a:rPr sz="1950" i="1">
                            <a:solidFill>
                              <a:srgbClr val="000000"/>
                            </a:solidFill>
                            <a:latin typeface="Cambria Math" panose="02040503050406030204" pitchFamily="18" charset="0"/>
                          </a:rPr>
                          <m:t>1</m:t>
                        </m:r>
                      </m:num>
                      <m:den>
                        <m:r>
                          <a:rPr sz="1950" i="1">
                            <a:solidFill>
                              <a:srgbClr val="000000"/>
                            </a:solidFill>
                            <a:latin typeface="Cambria Math" panose="02040503050406030204" pitchFamily="18" charset="0"/>
                          </a:rPr>
                          <m:t>2</m:t>
                        </m:r>
                      </m:den>
                    </m:f>
                    <m:r>
                      <a:rPr sz="1950" i="1">
                        <a:solidFill>
                          <a:srgbClr val="000000"/>
                        </a:solidFill>
                        <a:latin typeface="Cambria Math" panose="02040503050406030204" pitchFamily="18" charset="0"/>
                      </a:rPr>
                      <m:t>+</m:t>
                    </m:r>
                    <m:f>
                      <m:fPr>
                        <m:ctrlPr>
                          <a:rPr sz="1950" i="1">
                            <a:solidFill>
                              <a:srgbClr val="000000"/>
                            </a:solidFill>
                            <a:latin typeface="Cambria Math" panose="02040503050406030204" pitchFamily="18" charset="0"/>
                          </a:rPr>
                        </m:ctrlPr>
                      </m:fPr>
                      <m:num>
                        <m:r>
                          <a:rPr sz="1950" i="1">
                            <a:solidFill>
                              <a:srgbClr val="000000"/>
                            </a:solidFill>
                            <a:latin typeface="Cambria Math" panose="02040503050406030204" pitchFamily="18" charset="0"/>
                          </a:rPr>
                          <m:t>1</m:t>
                        </m:r>
                      </m:num>
                      <m:den>
                        <m:r>
                          <a:rPr sz="1950" i="1">
                            <a:solidFill>
                              <a:srgbClr val="000000"/>
                            </a:solidFill>
                            <a:latin typeface="Cambria Math" panose="02040503050406030204" pitchFamily="18" charset="0"/>
                          </a:rPr>
                          <m:t>𝜋</m:t>
                        </m:r>
                      </m:den>
                    </m:f>
                    <m:sSup>
                      <m:sSupPr>
                        <m:ctrlPr>
                          <a:rPr sz="1950" i="1">
                            <a:solidFill>
                              <a:srgbClr val="000000"/>
                            </a:solidFill>
                            <a:latin typeface="Cambria Math" panose="02040503050406030204" pitchFamily="18" charset="0"/>
                          </a:rPr>
                        </m:ctrlPr>
                      </m:sSupPr>
                      <m:e>
                        <m:r>
                          <m:rPr>
                            <m:sty m:val="p"/>
                          </m:rPr>
                          <a:rPr sz="1950" i="1">
                            <a:solidFill>
                              <a:srgbClr val="000000"/>
                            </a:solidFill>
                            <a:latin typeface="Cambria Math" panose="02040503050406030204" pitchFamily="18" charset="0"/>
                          </a:rPr>
                          <m:t>tan</m:t>
                        </m:r>
                      </m:e>
                      <m:sup>
                        <m:r>
                          <a:rPr sz="1950" i="1">
                            <a:solidFill>
                              <a:srgbClr val="000000"/>
                            </a:solidFill>
                            <a:latin typeface="Cambria Math" panose="02040503050406030204" pitchFamily="18" charset="0"/>
                          </a:rPr>
                          <m:t>−1</m:t>
                        </m:r>
                      </m:sup>
                    </m:sSup>
                    <m:d>
                      <m:dPr>
                        <m:ctrlPr>
                          <a:rPr sz="1950" i="1">
                            <a:solidFill>
                              <a:srgbClr val="000000"/>
                            </a:solidFill>
                            <a:latin typeface="Cambria Math" panose="02040503050406030204" pitchFamily="18" charset="0"/>
                          </a:rPr>
                        </m:ctrlPr>
                      </m:dPr>
                      <m:e>
                        <m:f>
                          <m:fPr>
                            <m:ctrlPr>
                              <a:rPr sz="1950" i="1">
                                <a:solidFill>
                                  <a:srgbClr val="000000"/>
                                </a:solidFill>
                                <a:latin typeface="Cambria Math" panose="02040503050406030204" pitchFamily="18" charset="0"/>
                              </a:rPr>
                            </m:ctrlPr>
                          </m:fPr>
                          <m:num>
                            <m:r>
                              <a:rPr sz="1950" i="1">
                                <a:solidFill>
                                  <a:srgbClr val="000000"/>
                                </a:solidFill>
                                <a:latin typeface="Cambria Math" panose="02040503050406030204" pitchFamily="18" charset="0"/>
                              </a:rPr>
                              <m:t>(</m:t>
                            </m:r>
                            <m:r>
                              <a:rPr sz="1950" i="1">
                                <a:solidFill>
                                  <a:srgbClr val="000000"/>
                                </a:solidFill>
                                <a:latin typeface="Cambria Math" panose="02040503050406030204" pitchFamily="18" charset="0"/>
                              </a:rPr>
                              <m:t>𝑢</m:t>
                            </m:r>
                            <m:r>
                              <a:rPr sz="1950" i="1">
                                <a:solidFill>
                                  <a:srgbClr val="000000"/>
                                </a:solidFill>
                                <a:latin typeface="Cambria Math" panose="02040503050406030204" pitchFamily="18" charset="0"/>
                              </a:rPr>
                              <m:t>−</m:t>
                            </m:r>
                            <m:sSub>
                              <m:sSubPr>
                                <m:ctrlPr>
                                  <a:rPr sz="1950" i="1">
                                    <a:solidFill>
                                      <a:srgbClr val="000000"/>
                                    </a:solidFill>
                                    <a:latin typeface="Cambria Math" panose="02040503050406030204" pitchFamily="18" charset="0"/>
                                  </a:rPr>
                                </m:ctrlPr>
                              </m:sSubPr>
                              <m:e>
                                <m:r>
                                  <a:rPr sz="1950" i="1">
                                    <a:solidFill>
                                      <a:srgbClr val="000000"/>
                                    </a:solidFill>
                                    <a:latin typeface="Cambria Math" panose="02040503050406030204" pitchFamily="18" charset="0"/>
                                  </a:rPr>
                                  <m:t>𝑢</m:t>
                                </m:r>
                              </m:e>
                              <m:sub>
                                <m:r>
                                  <a:rPr sz="1950" i="1">
                                    <a:solidFill>
                                      <a:srgbClr val="000000"/>
                                    </a:solidFill>
                                    <a:latin typeface="Cambria Math" panose="02040503050406030204" pitchFamily="18" charset="0"/>
                                  </a:rPr>
                                  <m:t>0</m:t>
                                </m:r>
                              </m:sub>
                            </m:sSub>
                            <m:r>
                              <a:rPr sz="1950" i="1">
                                <a:solidFill>
                                  <a:srgbClr val="000000"/>
                                </a:solidFill>
                                <a:latin typeface="Cambria Math" panose="02040503050406030204" pitchFamily="18" charset="0"/>
                              </a:rPr>
                              <m:t>)</m:t>
                            </m:r>
                          </m:num>
                          <m:den>
                            <m:r>
                              <m:rPr>
                                <m:sty m:val="p"/>
                              </m:rPr>
                              <a:rPr sz="1950" i="1">
                                <a:solidFill>
                                  <a:srgbClr val="000000"/>
                                </a:solidFill>
                                <a:latin typeface="Cambria Math" panose="02040503050406030204" pitchFamily="18" charset="0"/>
                              </a:rPr>
                              <m:t>Δ</m:t>
                            </m:r>
                            <m:r>
                              <a:rPr sz="1950" i="1">
                                <a:solidFill>
                                  <a:srgbClr val="000000"/>
                                </a:solidFill>
                                <a:latin typeface="Cambria Math" panose="02040503050406030204" pitchFamily="18" charset="0"/>
                              </a:rPr>
                              <m:t>𝑢</m:t>
                            </m:r>
                          </m:den>
                        </m:f>
                        <m:r>
                          <a:rPr sz="1950" i="1">
                            <a:solidFill>
                              <a:srgbClr val="000000"/>
                            </a:solidFill>
                            <a:latin typeface="Cambria Math" panose="02040503050406030204" pitchFamily="18" charset="0"/>
                          </a:rPr>
                          <m:t>+</m:t>
                        </m:r>
                        <m:f>
                          <m:fPr>
                            <m:ctrlPr>
                              <a:rPr sz="1950" i="1">
                                <a:solidFill>
                                  <a:srgbClr val="000000"/>
                                </a:solidFill>
                                <a:latin typeface="Cambria Math" panose="02040503050406030204" pitchFamily="18" charset="0"/>
                              </a:rPr>
                            </m:ctrlPr>
                          </m:fPr>
                          <m:num>
                            <m:r>
                              <a:rPr sz="1950" i="1">
                                <a:solidFill>
                                  <a:srgbClr val="000000"/>
                                </a:solidFill>
                                <a:latin typeface="Cambria Math" panose="02040503050406030204" pitchFamily="18" charset="0"/>
                              </a:rPr>
                              <m:t>(</m:t>
                            </m:r>
                            <m:r>
                              <a:rPr sz="1950" i="1">
                                <a:solidFill>
                                  <a:srgbClr val="000000"/>
                                </a:solidFill>
                                <a:latin typeface="Cambria Math" panose="02040503050406030204" pitchFamily="18" charset="0"/>
                              </a:rPr>
                              <m:t>𝑢</m:t>
                            </m:r>
                            <m:r>
                              <a:rPr sz="1950" i="1">
                                <a:solidFill>
                                  <a:srgbClr val="000000"/>
                                </a:solidFill>
                                <a:latin typeface="Cambria Math" panose="02040503050406030204" pitchFamily="18" charset="0"/>
                              </a:rPr>
                              <m:t>−</m:t>
                            </m:r>
                            <m:sSub>
                              <m:sSubPr>
                                <m:ctrlPr>
                                  <a:rPr sz="1950" i="1">
                                    <a:solidFill>
                                      <a:srgbClr val="000000"/>
                                    </a:solidFill>
                                    <a:latin typeface="Cambria Math" panose="02040503050406030204" pitchFamily="18" charset="0"/>
                                  </a:rPr>
                                </m:ctrlPr>
                              </m:sSubPr>
                              <m:e>
                                <m:r>
                                  <a:rPr sz="1950" i="1">
                                    <a:solidFill>
                                      <a:srgbClr val="000000"/>
                                    </a:solidFill>
                                    <a:latin typeface="Cambria Math" panose="02040503050406030204" pitchFamily="18" charset="0"/>
                                  </a:rPr>
                                  <m:t>𝑢</m:t>
                                </m:r>
                              </m:e>
                              <m:sub>
                                <m:r>
                                  <a:rPr sz="1950" i="1">
                                    <a:solidFill>
                                      <a:srgbClr val="000000"/>
                                    </a:solidFill>
                                    <a:latin typeface="Cambria Math" panose="02040503050406030204" pitchFamily="18" charset="0"/>
                                  </a:rPr>
                                  <m:t>1</m:t>
                                </m:r>
                              </m:sub>
                            </m:sSub>
                            <m:r>
                              <a:rPr sz="1950" i="1">
                                <a:solidFill>
                                  <a:srgbClr val="000000"/>
                                </a:solidFill>
                                <a:latin typeface="Cambria Math" panose="02040503050406030204" pitchFamily="18" charset="0"/>
                              </a:rPr>
                              <m:t>)</m:t>
                            </m:r>
                          </m:num>
                          <m:den>
                            <m:r>
                              <m:rPr>
                                <m:sty m:val="p"/>
                              </m:rPr>
                              <a:rPr sz="1950" i="1">
                                <a:solidFill>
                                  <a:srgbClr val="000000"/>
                                </a:solidFill>
                                <a:latin typeface="Cambria Math" panose="02040503050406030204" pitchFamily="18" charset="0"/>
                              </a:rPr>
                              <m:t>Δ</m:t>
                            </m:r>
                            <m:r>
                              <a:rPr sz="1950" i="1">
                                <a:solidFill>
                                  <a:srgbClr val="000000"/>
                                </a:solidFill>
                                <a:latin typeface="Cambria Math" panose="02040503050406030204" pitchFamily="18" charset="0"/>
                              </a:rPr>
                              <m:t>𝑢</m:t>
                            </m:r>
                          </m:den>
                        </m:f>
                      </m:e>
                    </m:d>
                  </m:oMath>
                </a14:m>
                <a:endParaRPr/>
              </a:p>
            </p:txBody>
          </p:sp>
        </mc:Choice>
        <mc:Fallback xmlns="">
          <p:sp>
            <p:nvSpPr>
              <p:cNvPr id="1430" name="Independent time windows with common linear scaling:…"/>
              <p:cNvSpPr txBox="1">
                <a:spLocks noRot="1" noChangeAspect="1" noMove="1" noResize="1" noEditPoints="1" noAdjustHandles="1" noChangeArrowheads="1" noChangeShapeType="1" noTextEdit="1"/>
              </p:cNvSpPr>
              <p:nvPr/>
            </p:nvSpPr>
            <p:spPr>
              <a:xfrm>
                <a:off x="1338560" y="2043894"/>
                <a:ext cx="9622837" cy="1288491"/>
              </a:xfrm>
              <a:prstGeom prst="rect">
                <a:avLst/>
              </a:prstGeom>
              <a:blipFill>
                <a:blip r:embed="rId5"/>
                <a:stretch>
                  <a:fillRect l="-264" b="-3883"/>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31" name="Text"/>
              <p:cNvSpPr txBox="1"/>
              <p:nvPr/>
            </p:nvSpPr>
            <p:spPr>
              <a:xfrm>
                <a:off x="11067053" y="2753469"/>
                <a:ext cx="1500904" cy="353384"/>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lvl1pPr marR="457200" algn="l" defTabSz="647700">
                  <a:lnSpc>
                    <a:spcPct val="150000"/>
                  </a:lnSpc>
                  <a:defRPr sz="1600"/>
                </a:lvl1pPr>
              </a:lstStyle>
              <a:p>
                <a:pPr/>
                <a14:m>
                  <m:oMathPara xmlns:m="http://schemas.openxmlformats.org/officeDocument/2006/math">
                    <m:oMathParaPr>
                      <m:jc m:val="left"/>
                    </m:oMathParaPr>
                    <m:oMath xmlns:m="http://schemas.openxmlformats.org/officeDocument/2006/math">
                      <m:r>
                        <a:rPr sz="2000" i="1">
                          <a:solidFill>
                            <a:srgbClr val="000000"/>
                          </a:solidFill>
                          <a:latin typeface="Cambria Math" panose="02040503050406030204" pitchFamily="18" charset="0"/>
                        </a:rPr>
                        <m:t>−∞&lt;</m:t>
                      </m:r>
                      <m:r>
                        <a:rPr sz="2000" i="1">
                          <a:solidFill>
                            <a:srgbClr val="000000"/>
                          </a:solidFill>
                          <a:latin typeface="Cambria Math" panose="02040503050406030204" pitchFamily="18" charset="0"/>
                        </a:rPr>
                        <m:t>𝑢</m:t>
                      </m:r>
                      <m:r>
                        <a:rPr sz="2000" i="1">
                          <a:solidFill>
                            <a:srgbClr val="000000"/>
                          </a:solidFill>
                          <a:latin typeface="Cambria Math" panose="02040503050406030204" pitchFamily="18" charset="0"/>
                        </a:rPr>
                        <m:t>&lt;∞</m:t>
                      </m:r>
                    </m:oMath>
                  </m:oMathPara>
                </a14:m>
                <a:endParaRPr/>
              </a:p>
            </p:txBody>
          </p:sp>
        </mc:Choice>
        <mc:Fallback xmlns="">
          <p:sp>
            <p:nvSpPr>
              <p:cNvPr id="1431" name="Text"/>
              <p:cNvSpPr txBox="1">
                <a:spLocks noRot="1" noChangeAspect="1" noMove="1" noResize="1" noEditPoints="1" noAdjustHandles="1" noChangeArrowheads="1" noChangeShapeType="1" noTextEdit="1"/>
              </p:cNvSpPr>
              <p:nvPr/>
            </p:nvSpPr>
            <p:spPr>
              <a:xfrm>
                <a:off x="11067053" y="2753469"/>
                <a:ext cx="1500904" cy="353384"/>
              </a:xfrm>
              <a:prstGeom prst="rect">
                <a:avLst/>
              </a:prstGeom>
              <a:blipFill>
                <a:blip r:embed="rId6"/>
                <a:stretch>
                  <a:fillRect r="-4202" b="-3448"/>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32" name="Amplitude range ( ) defines main sensitivity interval for amplitude transform."/>
              <p:cNvSpPr txBox="1"/>
              <p:nvPr/>
            </p:nvSpPr>
            <p:spPr>
              <a:xfrm>
                <a:off x="2920211" y="8610022"/>
                <a:ext cx="6459535" cy="333235"/>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defRPr sz="1400">
                    <a:solidFill>
                      <a:schemeClr val="accent1"/>
                    </a:solidFill>
                    <a:latin typeface="Helvetica"/>
                    <a:ea typeface="Helvetica"/>
                    <a:cs typeface="Helvetica"/>
                    <a:sym typeface="Helvetica"/>
                  </a:defRPr>
                </a:pPr>
                <a:r>
                  <a:t>Amplitude range (</a:t>
                </a:r>
                <a14:m>
                  <m:oMath xmlns:m="http://schemas.openxmlformats.org/officeDocument/2006/math">
                    <m:sSub>
                      <m:sSubPr>
                        <m:ctrlPr>
                          <a:rPr sz="1750" i="1">
                            <a:solidFill>
                              <a:srgbClr val="0264C0"/>
                            </a:solidFill>
                            <a:latin typeface="Cambria Math" panose="02040503050406030204" pitchFamily="18" charset="0"/>
                          </a:rPr>
                        </m:ctrlPr>
                      </m:sSubPr>
                      <m:e>
                        <m:r>
                          <a:rPr sz="1750" i="1">
                            <a:solidFill>
                              <a:srgbClr val="0264C0"/>
                            </a:solidFill>
                            <a:latin typeface="Cambria Math" panose="02040503050406030204" pitchFamily="18" charset="0"/>
                          </a:rPr>
                          <m:t>𝑢</m:t>
                        </m:r>
                      </m:e>
                      <m:sub>
                        <m:r>
                          <a:rPr sz="1750" i="1">
                            <a:solidFill>
                              <a:srgbClr val="0264C0"/>
                            </a:solidFill>
                            <a:latin typeface="Cambria Math" panose="02040503050406030204" pitchFamily="18" charset="0"/>
                          </a:rPr>
                          <m:t>0</m:t>
                        </m:r>
                      </m:sub>
                    </m:sSub>
                    <m:r>
                      <a:rPr sz="1750" i="1">
                        <a:solidFill>
                          <a:srgbClr val="0264C0"/>
                        </a:solidFill>
                        <a:latin typeface="Cambria Math" panose="02040503050406030204" pitchFamily="18" charset="0"/>
                      </a:rPr>
                      <m:t>,</m:t>
                    </m:r>
                    <m:sSub>
                      <m:sSubPr>
                        <m:ctrlPr>
                          <a:rPr sz="1750" i="1">
                            <a:solidFill>
                              <a:srgbClr val="0264C0"/>
                            </a:solidFill>
                            <a:latin typeface="Cambria Math" panose="02040503050406030204" pitchFamily="18" charset="0"/>
                          </a:rPr>
                        </m:ctrlPr>
                      </m:sSubPr>
                      <m:e>
                        <m:r>
                          <a:rPr sz="1750" i="1">
                            <a:solidFill>
                              <a:srgbClr val="0264C0"/>
                            </a:solidFill>
                            <a:latin typeface="Cambria Math" panose="02040503050406030204" pitchFamily="18" charset="0"/>
                          </a:rPr>
                          <m:t>𝑢</m:t>
                        </m:r>
                      </m:e>
                      <m:sub>
                        <m:r>
                          <a:rPr sz="1750" i="1">
                            <a:solidFill>
                              <a:srgbClr val="0264C0"/>
                            </a:solidFill>
                            <a:latin typeface="Cambria Math" panose="02040503050406030204" pitchFamily="18" charset="0"/>
                          </a:rPr>
                          <m:t>1</m:t>
                        </m:r>
                      </m:sub>
                    </m:sSub>
                  </m:oMath>
                </a14:m>
                <a:r>
                  <a:t>) defines main sensitivity interval for amplitude transform.</a:t>
                </a:r>
                <a:endParaRPr>
                  <a:solidFill>
                    <a:srgbClr val="0365C0"/>
                  </a:solidFill>
                </a:endParaRPr>
              </a:p>
            </p:txBody>
          </p:sp>
        </mc:Choice>
        <mc:Fallback xmlns="">
          <p:sp>
            <p:nvSpPr>
              <p:cNvPr id="1432" name="Amplitude range ( ) defines main sensitivity interval for amplitude transform."/>
              <p:cNvSpPr txBox="1">
                <a:spLocks noRot="1" noChangeAspect="1" noMove="1" noResize="1" noEditPoints="1" noAdjustHandles="1" noChangeArrowheads="1" noChangeShapeType="1" noTextEdit="1"/>
              </p:cNvSpPr>
              <p:nvPr/>
            </p:nvSpPr>
            <p:spPr>
              <a:xfrm>
                <a:off x="2920211" y="8610022"/>
                <a:ext cx="6459535" cy="333235"/>
              </a:xfrm>
              <a:prstGeom prst="rect">
                <a:avLst/>
              </a:prstGeom>
              <a:blipFill>
                <a:blip r:embed="rId7"/>
                <a:stretch>
                  <a:fillRect l="-4706" b="-2142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33" name="Time ( ) and amplitude range parameters ( ) defined by observed waveform."/>
              <p:cNvSpPr txBox="1"/>
              <p:nvPr/>
            </p:nvSpPr>
            <p:spPr>
              <a:xfrm>
                <a:off x="2756481" y="9064468"/>
                <a:ext cx="6786995" cy="333235"/>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defRPr sz="1400">
                    <a:solidFill>
                      <a:schemeClr val="accent1"/>
                    </a:solidFill>
                    <a:latin typeface="Helvetica"/>
                    <a:ea typeface="Helvetica"/>
                    <a:cs typeface="Helvetica"/>
                    <a:sym typeface="Helvetica"/>
                  </a:defRPr>
                </a:pPr>
                <a:r>
                  <a:t>Time (</a:t>
                </a:r>
                <a14:m>
                  <m:oMath xmlns:m="http://schemas.openxmlformats.org/officeDocument/2006/math">
                    <m:sSub>
                      <m:sSubPr>
                        <m:ctrlPr>
                          <a:rPr sz="1800" i="1">
                            <a:solidFill>
                              <a:srgbClr val="0264C0"/>
                            </a:solidFill>
                            <a:latin typeface="Cambria Math" panose="02040503050406030204" pitchFamily="18" charset="0"/>
                          </a:rPr>
                        </m:ctrlPr>
                      </m:sSubPr>
                      <m:e>
                        <m:r>
                          <a:rPr sz="1800" i="1">
                            <a:solidFill>
                              <a:srgbClr val="0264C0"/>
                            </a:solidFill>
                            <a:latin typeface="Cambria Math" panose="02040503050406030204" pitchFamily="18" charset="0"/>
                          </a:rPr>
                          <m:t>𝑡</m:t>
                        </m:r>
                      </m:e>
                      <m:sub>
                        <m:r>
                          <a:rPr sz="1800" i="1">
                            <a:solidFill>
                              <a:srgbClr val="0264C0"/>
                            </a:solidFill>
                            <a:latin typeface="Cambria Math" panose="02040503050406030204" pitchFamily="18" charset="0"/>
                          </a:rPr>
                          <m:t>0</m:t>
                        </m:r>
                      </m:sub>
                    </m:sSub>
                    <m:r>
                      <a:rPr sz="1800" i="1">
                        <a:solidFill>
                          <a:srgbClr val="0264C0"/>
                        </a:solidFill>
                        <a:latin typeface="Cambria Math" panose="02040503050406030204" pitchFamily="18" charset="0"/>
                      </a:rPr>
                      <m:t>,</m:t>
                    </m:r>
                    <m:sSub>
                      <m:sSubPr>
                        <m:ctrlPr>
                          <a:rPr sz="1800" i="1">
                            <a:solidFill>
                              <a:srgbClr val="0264C0"/>
                            </a:solidFill>
                            <a:latin typeface="Cambria Math" panose="02040503050406030204" pitchFamily="18" charset="0"/>
                          </a:rPr>
                        </m:ctrlPr>
                      </m:sSubPr>
                      <m:e>
                        <m:r>
                          <a:rPr sz="1800" i="1">
                            <a:solidFill>
                              <a:srgbClr val="0264C0"/>
                            </a:solidFill>
                            <a:latin typeface="Cambria Math" panose="02040503050406030204" pitchFamily="18" charset="0"/>
                          </a:rPr>
                          <m:t>𝑡</m:t>
                        </m:r>
                      </m:e>
                      <m:sub>
                        <m:r>
                          <a:rPr sz="1800" i="1">
                            <a:solidFill>
                              <a:srgbClr val="0264C0"/>
                            </a:solidFill>
                            <a:latin typeface="Cambria Math" panose="02040503050406030204" pitchFamily="18" charset="0"/>
                          </a:rPr>
                          <m:t>1</m:t>
                        </m:r>
                      </m:sub>
                    </m:sSub>
                  </m:oMath>
                </a14:m>
                <a:r>
                  <a:t>) and amplitude range parameters (</a:t>
                </a:r>
                <a14:m>
                  <m:oMath xmlns:m="http://schemas.openxmlformats.org/officeDocument/2006/math">
                    <m:sSub>
                      <m:sSubPr>
                        <m:ctrlPr>
                          <a:rPr sz="1750" i="1">
                            <a:solidFill>
                              <a:srgbClr val="0264C0"/>
                            </a:solidFill>
                            <a:latin typeface="Cambria Math" panose="02040503050406030204" pitchFamily="18" charset="0"/>
                          </a:rPr>
                        </m:ctrlPr>
                      </m:sSubPr>
                      <m:e>
                        <m:r>
                          <a:rPr sz="1750" i="1">
                            <a:solidFill>
                              <a:srgbClr val="0264C0"/>
                            </a:solidFill>
                            <a:latin typeface="Cambria Math" panose="02040503050406030204" pitchFamily="18" charset="0"/>
                          </a:rPr>
                          <m:t>𝑢</m:t>
                        </m:r>
                      </m:e>
                      <m:sub>
                        <m:r>
                          <a:rPr sz="1750" i="1">
                            <a:solidFill>
                              <a:srgbClr val="0264C0"/>
                            </a:solidFill>
                            <a:latin typeface="Cambria Math" panose="02040503050406030204" pitchFamily="18" charset="0"/>
                          </a:rPr>
                          <m:t>0</m:t>
                        </m:r>
                      </m:sub>
                    </m:sSub>
                    <m:r>
                      <a:rPr sz="1750" i="1">
                        <a:solidFill>
                          <a:srgbClr val="0264C0"/>
                        </a:solidFill>
                        <a:latin typeface="Cambria Math" panose="02040503050406030204" pitchFamily="18" charset="0"/>
                      </a:rPr>
                      <m:t>,</m:t>
                    </m:r>
                    <m:sSub>
                      <m:sSubPr>
                        <m:ctrlPr>
                          <a:rPr sz="1750" i="1">
                            <a:solidFill>
                              <a:srgbClr val="0264C0"/>
                            </a:solidFill>
                            <a:latin typeface="Cambria Math" panose="02040503050406030204" pitchFamily="18" charset="0"/>
                          </a:rPr>
                        </m:ctrlPr>
                      </m:sSubPr>
                      <m:e>
                        <m:r>
                          <a:rPr sz="1750" i="1">
                            <a:solidFill>
                              <a:srgbClr val="0264C0"/>
                            </a:solidFill>
                            <a:latin typeface="Cambria Math" panose="02040503050406030204" pitchFamily="18" charset="0"/>
                          </a:rPr>
                          <m:t>𝑢</m:t>
                        </m:r>
                      </m:e>
                      <m:sub>
                        <m:r>
                          <a:rPr sz="1750" i="1">
                            <a:solidFill>
                              <a:srgbClr val="0264C0"/>
                            </a:solidFill>
                            <a:latin typeface="Cambria Math" panose="02040503050406030204" pitchFamily="18" charset="0"/>
                          </a:rPr>
                          <m:t>1</m:t>
                        </m:r>
                      </m:sub>
                    </m:sSub>
                  </m:oMath>
                </a14:m>
                <a:r>
                  <a:t>) defined by observed waveform.</a:t>
                </a:r>
                <a:endParaRPr>
                  <a:solidFill>
                    <a:srgbClr val="0365C0"/>
                  </a:solidFill>
                </a:endParaRPr>
              </a:p>
            </p:txBody>
          </p:sp>
        </mc:Choice>
        <mc:Fallback xmlns="">
          <p:sp>
            <p:nvSpPr>
              <p:cNvPr id="1433" name="Time ( ) and amplitude range parameters ( ) defined by observed waveform."/>
              <p:cNvSpPr txBox="1">
                <a:spLocks noRot="1" noChangeAspect="1" noMove="1" noResize="1" noEditPoints="1" noAdjustHandles="1" noChangeArrowheads="1" noChangeShapeType="1" noTextEdit="1"/>
              </p:cNvSpPr>
              <p:nvPr/>
            </p:nvSpPr>
            <p:spPr>
              <a:xfrm>
                <a:off x="2756481" y="9064468"/>
                <a:ext cx="6786995" cy="333235"/>
              </a:xfrm>
              <a:prstGeom prst="rect">
                <a:avLst/>
              </a:prstGeom>
              <a:blipFill>
                <a:blip r:embed="rId8"/>
                <a:stretch>
                  <a:fillRect l="-5410" b="-17857"/>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34" name="Equation"/>
              <p:cNvSpPr txBox="1"/>
              <p:nvPr/>
            </p:nvSpPr>
            <p:spPr>
              <a:xfrm>
                <a:off x="8681029" y="2188173"/>
                <a:ext cx="988441" cy="220892"/>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𝑡</m:t>
                          </m:r>
                        </m:e>
                        <m:sub>
                          <m:r>
                            <a:rPr sz="2000" i="1">
                              <a:solidFill>
                                <a:srgbClr val="000000"/>
                              </a:solidFill>
                              <a:latin typeface="Cambria Math" panose="02040503050406030204" pitchFamily="18" charset="0"/>
                            </a:rPr>
                            <m:t>0</m:t>
                          </m:r>
                        </m:sub>
                      </m:sSub>
                      <m:r>
                        <a:rPr sz="2000" i="1">
                          <a:solidFill>
                            <a:srgbClr val="000000"/>
                          </a:solidFill>
                          <a:latin typeface="Cambria Math" panose="02040503050406030204" pitchFamily="18" charset="0"/>
                        </a:rPr>
                        <m:t>≤</m:t>
                      </m:r>
                      <m:r>
                        <a:rPr sz="2000" i="1">
                          <a:solidFill>
                            <a:srgbClr val="000000"/>
                          </a:solidFill>
                          <a:latin typeface="Cambria Math" panose="02040503050406030204" pitchFamily="18" charset="0"/>
                        </a:rPr>
                        <m:t>𝑡</m:t>
                      </m:r>
                      <m:r>
                        <a:rPr sz="2000" i="1">
                          <a:solidFill>
                            <a:srgbClr val="000000"/>
                          </a:solidFill>
                          <a:latin typeface="Cambria Math" panose="02040503050406030204" pitchFamily="18" charset="0"/>
                        </a:rPr>
                        <m:t>≤</m:t>
                      </m:r>
                      <m:sSub>
                        <m:sSubPr>
                          <m:ctrlPr>
                            <a:rPr sz="2000" i="1">
                              <a:solidFill>
                                <a:srgbClr val="000000"/>
                              </a:solidFill>
                              <a:latin typeface="Cambria Math" panose="02040503050406030204" pitchFamily="18" charset="0"/>
                            </a:rPr>
                          </m:ctrlPr>
                        </m:sSubPr>
                        <m:e>
                          <m:r>
                            <a:rPr sz="2000" i="1">
                              <a:solidFill>
                                <a:srgbClr val="000000"/>
                              </a:solidFill>
                              <a:latin typeface="Cambria Math" panose="02040503050406030204" pitchFamily="18" charset="0"/>
                            </a:rPr>
                            <m:t>𝑡</m:t>
                          </m:r>
                        </m:e>
                        <m:sub>
                          <m:r>
                            <a:rPr sz="2000" i="1">
                              <a:solidFill>
                                <a:srgbClr val="000000"/>
                              </a:solidFill>
                              <a:latin typeface="Cambria Math" panose="02040503050406030204" pitchFamily="18" charset="0"/>
                            </a:rPr>
                            <m:t>1</m:t>
                          </m:r>
                        </m:sub>
                      </m:sSub>
                    </m:oMath>
                  </m:oMathPara>
                </a14:m>
                <a:endParaRPr sz="2000"/>
              </a:p>
            </p:txBody>
          </p:sp>
        </mc:Choice>
        <mc:Fallback xmlns="">
          <p:sp>
            <p:nvSpPr>
              <p:cNvPr id="1434" name="Equation"/>
              <p:cNvSpPr txBox="1">
                <a:spLocks noRot="1" noChangeAspect="1" noMove="1" noResize="1" noEditPoints="1" noAdjustHandles="1" noChangeArrowheads="1" noChangeShapeType="1" noTextEdit="1"/>
              </p:cNvSpPr>
              <p:nvPr/>
            </p:nvSpPr>
            <p:spPr>
              <a:xfrm>
                <a:off x="8681029" y="2188173"/>
                <a:ext cx="988441" cy="220892"/>
              </a:xfrm>
              <a:prstGeom prst="rect">
                <a:avLst/>
              </a:prstGeom>
              <a:blipFill>
                <a:blip r:embed="rId9"/>
                <a:stretch>
                  <a:fillRect l="-7595" r="-25316" b="-61111"/>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35" name="Equation"/>
              <p:cNvSpPr txBox="1"/>
              <p:nvPr/>
            </p:nvSpPr>
            <p:spPr>
              <a:xfrm>
                <a:off x="11375035" y="3934575"/>
                <a:ext cx="1198629" cy="213662"/>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m:rPr>
                          <m:sty m:val="p"/>
                        </m:rPr>
                        <a:rPr sz="1800" i="1">
                          <a:solidFill>
                            <a:srgbClr val="000000"/>
                          </a:solidFill>
                          <a:latin typeface="Cambria Math" panose="02040503050406030204" pitchFamily="18" charset="0"/>
                        </a:rPr>
                        <m:t>Δ</m:t>
                      </m:r>
                      <m:r>
                        <a:rPr sz="1800" i="1">
                          <a:solidFill>
                            <a:srgbClr val="000000"/>
                          </a:solidFill>
                          <a:latin typeface="Cambria Math" panose="02040503050406030204" pitchFamily="18" charset="0"/>
                        </a:rPr>
                        <m:t>𝑢</m:t>
                      </m:r>
                      <m:r>
                        <a:rPr sz="1800" i="1">
                          <a:solidFill>
                            <a:srgbClr val="000000"/>
                          </a:solidFill>
                          <a:latin typeface="Cambria Math" panose="02040503050406030204" pitchFamily="18" charset="0"/>
                        </a:rPr>
                        <m:t>=</m:t>
                      </m:r>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𝑢</m:t>
                          </m:r>
                        </m:e>
                        <m:sub>
                          <m:r>
                            <a:rPr sz="1800" i="1">
                              <a:solidFill>
                                <a:srgbClr val="000000"/>
                              </a:solidFill>
                              <a:latin typeface="Cambria Math" panose="02040503050406030204" pitchFamily="18" charset="0"/>
                            </a:rPr>
                            <m:t>1</m:t>
                          </m:r>
                        </m:sub>
                      </m:sSub>
                      <m:r>
                        <a:rPr sz="1800" i="1">
                          <a:solidFill>
                            <a:srgbClr val="000000"/>
                          </a:solidFill>
                          <a:latin typeface="Cambria Math" panose="02040503050406030204" pitchFamily="18" charset="0"/>
                        </a:rPr>
                        <m:t>−</m:t>
                      </m:r>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𝑢</m:t>
                          </m:r>
                        </m:e>
                        <m:sub>
                          <m:r>
                            <a:rPr sz="1800" i="1">
                              <a:solidFill>
                                <a:srgbClr val="000000"/>
                              </a:solidFill>
                              <a:latin typeface="Cambria Math" panose="02040503050406030204" pitchFamily="18" charset="0"/>
                            </a:rPr>
                            <m:t>0</m:t>
                          </m:r>
                        </m:sub>
                      </m:sSub>
                    </m:oMath>
                  </m:oMathPara>
                </a14:m>
                <a:endParaRPr/>
              </a:p>
            </p:txBody>
          </p:sp>
        </mc:Choice>
        <mc:Fallback xmlns="">
          <p:sp>
            <p:nvSpPr>
              <p:cNvPr id="1435" name="Equation"/>
              <p:cNvSpPr txBox="1">
                <a:spLocks noRot="1" noChangeAspect="1" noMove="1" noResize="1" noEditPoints="1" noAdjustHandles="1" noChangeArrowheads="1" noChangeShapeType="1" noTextEdit="1"/>
              </p:cNvSpPr>
              <p:nvPr/>
            </p:nvSpPr>
            <p:spPr>
              <a:xfrm>
                <a:off x="11375035" y="3934575"/>
                <a:ext cx="1198629" cy="213662"/>
              </a:xfrm>
              <a:prstGeom prst="rect">
                <a:avLst/>
              </a:prstGeom>
              <a:blipFill>
                <a:blip r:embed="rId10"/>
                <a:stretch>
                  <a:fillRect l="-6250" r="-12500" b="-44444"/>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36" name="Equation"/>
              <p:cNvSpPr txBox="1"/>
              <p:nvPr/>
            </p:nvSpPr>
            <p:spPr>
              <a:xfrm>
                <a:off x="11298835" y="4353459"/>
                <a:ext cx="1384885" cy="225532"/>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m:rPr>
                          <m:sty m:val="p"/>
                        </m:rPr>
                        <a:rPr sz="1900" i="1">
                          <a:solidFill>
                            <a:srgbClr val="000000"/>
                          </a:solidFill>
                          <a:latin typeface="Cambria Math" panose="02040503050406030204" pitchFamily="18" charset="0"/>
                        </a:rPr>
                        <m:t>Δ</m:t>
                      </m:r>
                      <m:sSub>
                        <m:sSubPr>
                          <m:ctrlPr>
                            <a:rPr sz="1900" i="1">
                              <a:solidFill>
                                <a:srgbClr val="000000"/>
                              </a:solidFill>
                              <a:latin typeface="Cambria Math" panose="02040503050406030204" pitchFamily="18" charset="0"/>
                            </a:rPr>
                          </m:ctrlPr>
                        </m:sSubPr>
                        <m:e>
                          <m:r>
                            <a:rPr sz="1900" i="1">
                              <a:solidFill>
                                <a:srgbClr val="000000"/>
                              </a:solidFill>
                              <a:latin typeface="Cambria Math" panose="02040503050406030204" pitchFamily="18" charset="0"/>
                            </a:rPr>
                            <m:t>𝑇</m:t>
                          </m:r>
                        </m:e>
                        <m:sub>
                          <m:r>
                            <a:rPr sz="1900" i="1">
                              <a:solidFill>
                                <a:srgbClr val="000000"/>
                              </a:solidFill>
                              <a:latin typeface="Cambria Math" panose="02040503050406030204" pitchFamily="18" charset="0"/>
                            </a:rPr>
                            <m:t>𝑜𝑏𝑠</m:t>
                          </m:r>
                        </m:sub>
                      </m:sSub>
                      <m:r>
                        <a:rPr sz="1900" i="1">
                          <a:solidFill>
                            <a:srgbClr val="000000"/>
                          </a:solidFill>
                          <a:latin typeface="Cambria Math" panose="02040503050406030204" pitchFamily="18" charset="0"/>
                        </a:rPr>
                        <m:t>=</m:t>
                      </m:r>
                      <m:sSub>
                        <m:sSubPr>
                          <m:ctrlPr>
                            <a:rPr sz="1900" i="1">
                              <a:solidFill>
                                <a:srgbClr val="000000"/>
                              </a:solidFill>
                              <a:latin typeface="Cambria Math" panose="02040503050406030204" pitchFamily="18" charset="0"/>
                            </a:rPr>
                          </m:ctrlPr>
                        </m:sSubPr>
                        <m:e>
                          <m:r>
                            <a:rPr sz="1900" i="1">
                              <a:solidFill>
                                <a:srgbClr val="000000"/>
                              </a:solidFill>
                              <a:latin typeface="Cambria Math" panose="02040503050406030204" pitchFamily="18" charset="0"/>
                            </a:rPr>
                            <m:t>𝑡</m:t>
                          </m:r>
                        </m:e>
                        <m:sub>
                          <m:r>
                            <a:rPr sz="1900" i="1">
                              <a:solidFill>
                                <a:srgbClr val="000000"/>
                              </a:solidFill>
                              <a:latin typeface="Cambria Math" panose="02040503050406030204" pitchFamily="18" charset="0"/>
                            </a:rPr>
                            <m:t>1</m:t>
                          </m:r>
                        </m:sub>
                      </m:sSub>
                      <m:r>
                        <a:rPr sz="1900" i="1">
                          <a:solidFill>
                            <a:srgbClr val="000000"/>
                          </a:solidFill>
                          <a:latin typeface="Cambria Math" panose="02040503050406030204" pitchFamily="18" charset="0"/>
                        </a:rPr>
                        <m:t>−</m:t>
                      </m:r>
                      <m:sSub>
                        <m:sSubPr>
                          <m:ctrlPr>
                            <a:rPr sz="1900" i="1">
                              <a:solidFill>
                                <a:srgbClr val="000000"/>
                              </a:solidFill>
                              <a:latin typeface="Cambria Math" panose="02040503050406030204" pitchFamily="18" charset="0"/>
                            </a:rPr>
                          </m:ctrlPr>
                        </m:sSubPr>
                        <m:e>
                          <m:r>
                            <a:rPr sz="1900" i="1">
                              <a:solidFill>
                                <a:srgbClr val="000000"/>
                              </a:solidFill>
                              <a:latin typeface="Cambria Math" panose="02040503050406030204" pitchFamily="18" charset="0"/>
                            </a:rPr>
                            <m:t>𝑡</m:t>
                          </m:r>
                        </m:e>
                        <m:sub>
                          <m:r>
                            <a:rPr sz="1900" i="1">
                              <a:solidFill>
                                <a:srgbClr val="000000"/>
                              </a:solidFill>
                              <a:latin typeface="Cambria Math" panose="02040503050406030204" pitchFamily="18" charset="0"/>
                            </a:rPr>
                            <m:t>0</m:t>
                          </m:r>
                        </m:sub>
                      </m:sSub>
                    </m:oMath>
                  </m:oMathPara>
                </a14:m>
                <a:endParaRPr sz="1900"/>
              </a:p>
            </p:txBody>
          </p:sp>
        </mc:Choice>
        <mc:Fallback xmlns="">
          <p:sp>
            <p:nvSpPr>
              <p:cNvPr id="1436" name="Equation"/>
              <p:cNvSpPr txBox="1">
                <a:spLocks noRot="1" noChangeAspect="1" noMove="1" noResize="1" noEditPoints="1" noAdjustHandles="1" noChangeArrowheads="1" noChangeShapeType="1" noTextEdit="1"/>
              </p:cNvSpPr>
              <p:nvPr/>
            </p:nvSpPr>
            <p:spPr>
              <a:xfrm>
                <a:off x="11298835" y="4353459"/>
                <a:ext cx="1384885" cy="225532"/>
              </a:xfrm>
              <a:prstGeom prst="rect">
                <a:avLst/>
              </a:prstGeom>
              <a:blipFill>
                <a:blip r:embed="rId11"/>
                <a:stretch>
                  <a:fillRect l="-6364" r="-17273" b="-47368"/>
                </a:stretch>
              </a:blipFill>
              <a:ln w="12700">
                <a:miter lim="400000"/>
              </a:ln>
            </p:spPr>
            <p:txBody>
              <a:bodyPr/>
              <a:lstStyle/>
              <a:p>
                <a:r>
                  <a:rPr lang="en-US">
                    <a:noFill/>
                  </a:rPr>
                  <a:t> </a:t>
                </a:r>
              </a:p>
            </p:txBody>
          </p:sp>
        </mc:Fallback>
      </mc:AlternateContent>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53" name="Group"/>
          <p:cNvGrpSpPr/>
          <p:nvPr/>
        </p:nvGrpSpPr>
        <p:grpSpPr>
          <a:xfrm>
            <a:off x="905662" y="872882"/>
            <a:ext cx="11940698" cy="8977824"/>
            <a:chOff x="0" y="0"/>
            <a:chExt cx="11940697" cy="8977822"/>
          </a:xfrm>
        </p:grpSpPr>
        <p:pic>
          <p:nvPicPr>
            <p:cNvPr id="1451" name="misfit_solution_L2.png" descr="misfit_solution_L2.png"/>
            <p:cNvPicPr>
              <a:picLocks noChangeAspect="1"/>
            </p:cNvPicPr>
            <p:nvPr/>
          </p:nvPicPr>
          <p:blipFill>
            <a:blip r:embed="rId2"/>
            <a:stretch>
              <a:fillRect/>
            </a:stretch>
          </p:blipFill>
          <p:spPr>
            <a:xfrm>
              <a:off x="0" y="22299"/>
              <a:ext cx="11940698" cy="8955524"/>
            </a:xfrm>
            <a:prstGeom prst="rect">
              <a:avLst/>
            </a:prstGeom>
            <a:ln w="12700" cap="flat">
              <a:noFill/>
              <a:miter lim="400000"/>
            </a:ln>
            <a:effectLst/>
          </p:spPr>
        </p:pic>
        <p:sp>
          <p:nvSpPr>
            <p:cNvPr id="1452" name="Rectangle"/>
            <p:cNvSpPr/>
            <p:nvPr/>
          </p:nvSpPr>
          <p:spPr>
            <a:xfrm>
              <a:off x="1402031" y="0"/>
              <a:ext cx="9136636" cy="399819"/>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solidFill>
                    <a:srgbClr val="FFFFFF"/>
                  </a:solidFill>
                </a:defRPr>
              </a:pPr>
              <a:endParaRPr/>
            </a:p>
          </p:txBody>
        </p:sp>
      </p:grpSp>
      <p:sp>
        <p:nvSpPr>
          <p:cNvPr id="1454" name="Cross sections of least squares waveform misfit"/>
          <p:cNvSpPr txBox="1">
            <a:spLocks noGrp="1"/>
          </p:cNvSpPr>
          <p:nvPr>
            <p:ph type="title"/>
          </p:nvPr>
        </p:nvSpPr>
        <p:spPr>
          <a:xfrm>
            <a:off x="1050079" y="-351692"/>
            <a:ext cx="11651864" cy="2529591"/>
          </a:xfrm>
          <a:prstGeom prst="rect">
            <a:avLst/>
          </a:prstGeom>
        </p:spPr>
        <p:txBody>
          <a:bodyPr anchor="ctr"/>
          <a:lstStyle>
            <a:lvl1pPr marR="457200" defTabSz="647700">
              <a:defRPr sz="3500">
                <a:latin typeface="+mn-lt"/>
                <a:ea typeface="+mn-ea"/>
                <a:cs typeface="+mn-cs"/>
                <a:sym typeface="Helvetica Light"/>
              </a:defRPr>
            </a:lvl1pPr>
          </a:lstStyle>
          <a:p>
            <a:r>
              <a:t>Cross sections of least squares waveform misfit</a:t>
            </a:r>
          </a:p>
        </p:txBody>
      </p:sp>
      <p:sp>
        <p:nvSpPr>
          <p:cNvPr id="1455" name="Cross sections through misfit function in source location."/>
          <p:cNvSpPr txBox="1"/>
          <p:nvPr/>
        </p:nvSpPr>
        <p:spPr>
          <a:xfrm>
            <a:off x="4010042" y="9059635"/>
            <a:ext cx="5185371" cy="342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algn="l" defTabSz="647700">
              <a:lnSpc>
                <a:spcPct val="150000"/>
              </a:lnSpc>
              <a:defRPr sz="1600">
                <a:latin typeface="Helvetica"/>
                <a:ea typeface="Helvetica"/>
                <a:cs typeface="Helvetica"/>
                <a:sym typeface="Helvetica"/>
              </a:defRPr>
            </a:lvl1pPr>
          </a:lstStyle>
          <a:p>
            <a:pPr>
              <a:defRPr>
                <a:latin typeface="+mn-lt"/>
                <a:ea typeface="+mn-ea"/>
                <a:cs typeface="+mn-cs"/>
                <a:sym typeface="Helvetica Light"/>
              </a:defRPr>
            </a:pPr>
            <a:r>
              <a:rPr>
                <a:latin typeface="Helvetica"/>
                <a:ea typeface="Helvetica"/>
                <a:cs typeface="Helvetica"/>
                <a:sym typeface="Helvetica"/>
              </a:rPr>
              <a:t>Cross sections through misfit function in source location.</a:t>
            </a:r>
          </a:p>
        </p:txBody>
      </p:sp>
      <p:sp>
        <p:nvSpPr>
          <p:cNvPr id="1456" name="Slide Number"/>
          <p:cNvSpPr txBox="1">
            <a:spLocks noGrp="1"/>
          </p:cNvSpPr>
          <p:nvPr>
            <p:ph type="sldNum" sz="quarter" idx="2"/>
          </p:nvPr>
        </p:nvSpPr>
        <p:spPr>
          <a:xfrm>
            <a:off x="12175569" y="9040585"/>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32</a:t>
            </a:fld>
            <a:endParaRPr/>
          </a:p>
        </p:txBody>
      </p:sp>
      <p:sp>
        <p:nvSpPr>
          <p:cNvPr id="1457" name="True source location…"/>
          <p:cNvSpPr txBox="1"/>
          <p:nvPr/>
        </p:nvSpPr>
        <p:spPr>
          <a:xfrm>
            <a:off x="225263" y="3039463"/>
            <a:ext cx="1802142" cy="10363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L="160513" marR="457200" indent="-160513" defTabSz="647700">
              <a:lnSpc>
                <a:spcPct val="120000"/>
              </a:lnSpc>
              <a:buSzPct val="156000"/>
              <a:buChar char="•"/>
              <a:defRPr sz="1300">
                <a:latin typeface="Helvetica"/>
                <a:ea typeface="Helvetica"/>
                <a:cs typeface="Helvetica"/>
                <a:sym typeface="Helvetica"/>
              </a:defRPr>
            </a:pPr>
            <a:r>
              <a:t>True source location</a:t>
            </a:r>
          </a:p>
          <a:p>
            <a:pPr marR="457200" defTabSz="647700">
              <a:lnSpc>
                <a:spcPct val="120000"/>
              </a:lnSpc>
              <a:defRPr sz="1300">
                <a:latin typeface="Helvetica"/>
                <a:ea typeface="Helvetica"/>
                <a:cs typeface="Helvetica"/>
                <a:sym typeface="Helvetica"/>
              </a:defRPr>
            </a:pPr>
            <a:r>
              <a:t>(Not at misfit minimum </a:t>
            </a:r>
            <a:br/>
            <a:r>
              <a:t>due to noise)</a:t>
            </a:r>
            <a:br/>
            <a:endParaRP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6" name="Cross sections of misfit functions with source location"/>
          <p:cNvSpPr txBox="1">
            <a:spLocks noGrp="1"/>
          </p:cNvSpPr>
          <p:nvPr>
            <p:ph type="title"/>
          </p:nvPr>
        </p:nvSpPr>
        <p:spPr>
          <a:xfrm>
            <a:off x="1050079" y="-320530"/>
            <a:ext cx="11651864" cy="2529590"/>
          </a:xfrm>
          <a:prstGeom prst="rect">
            <a:avLst/>
          </a:prstGeom>
        </p:spPr>
        <p:txBody>
          <a:bodyPr anchor="ctr"/>
          <a:lstStyle>
            <a:lvl1pPr marR="457200" defTabSz="647700">
              <a:defRPr sz="3500">
                <a:latin typeface="+mn-lt"/>
                <a:ea typeface="+mn-ea"/>
                <a:cs typeface="+mn-cs"/>
                <a:sym typeface="Helvetica Light"/>
              </a:defRPr>
            </a:lvl1pPr>
          </a:lstStyle>
          <a:p>
            <a:r>
              <a:t>Cross sections of misfit functions with source location</a:t>
            </a:r>
          </a:p>
        </p:txBody>
      </p:sp>
      <p:sp>
        <p:nvSpPr>
          <p:cNvPr id="1507" name="Slide Number"/>
          <p:cNvSpPr txBox="1">
            <a:spLocks noGrp="1"/>
          </p:cNvSpPr>
          <p:nvPr>
            <p:ph type="sldNum" sz="quarter" idx="2"/>
          </p:nvPr>
        </p:nvSpPr>
        <p:spPr>
          <a:xfrm>
            <a:off x="12175569" y="9040585"/>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33</a:t>
            </a:fld>
            <a:endParaRPr/>
          </a:p>
        </p:txBody>
      </p:sp>
      <mc:AlternateContent xmlns:mc="http://schemas.openxmlformats.org/markup-compatibility/2006" xmlns:a14="http://schemas.microsoft.com/office/drawing/2010/main">
        <mc:Choice Requires="a14">
          <p:sp>
            <p:nvSpPr>
              <p:cNvPr id="1508" name="Fingerprint scale factor,  ."/>
              <p:cNvSpPr txBox="1"/>
              <p:nvPr/>
            </p:nvSpPr>
            <p:spPr>
              <a:xfrm>
                <a:off x="4791566" y="9260910"/>
                <a:ext cx="2638512" cy="313320"/>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lnSpc>
                    <a:spcPct val="120000"/>
                  </a:lnSpc>
                  <a:defRPr sz="1300"/>
                </a:pPr>
                <a:r>
                  <a:rPr>
                    <a:latin typeface="Helvetica"/>
                    <a:ea typeface="Helvetica"/>
                    <a:cs typeface="Helvetica"/>
                    <a:sym typeface="Helvetica"/>
                  </a:rPr>
                  <a:t>Fingerprint scale factor</a:t>
                </a:r>
                <a:r>
                  <a:t>, </a:t>
                </a:r>
                <a14:m>
                  <m:oMath xmlns:m="http://schemas.openxmlformats.org/officeDocument/2006/math">
                    <m:r>
                      <a:rPr sz="1550" i="1">
                        <a:solidFill>
                          <a:srgbClr val="000000"/>
                        </a:solidFill>
                        <a:latin typeface="Cambria Math" panose="02040503050406030204" pitchFamily="18" charset="0"/>
                      </a:rPr>
                      <m:t>𝜆</m:t>
                    </m:r>
                    <m:r>
                      <a:rPr sz="1550" i="1">
                        <a:solidFill>
                          <a:srgbClr val="000000"/>
                        </a:solidFill>
                        <a:latin typeface="Cambria Math" panose="02040503050406030204" pitchFamily="18" charset="0"/>
                      </a:rPr>
                      <m:t>=0.04</m:t>
                    </m:r>
                  </m:oMath>
                </a14:m>
                <a:r>
                  <a:t>.</a:t>
                </a:r>
              </a:p>
            </p:txBody>
          </p:sp>
        </mc:Choice>
        <mc:Fallback xmlns="">
          <p:sp>
            <p:nvSpPr>
              <p:cNvPr id="1508" name="Fingerprint scale factor,  ."/>
              <p:cNvSpPr txBox="1">
                <a:spLocks noRot="1" noChangeAspect="1" noMove="1" noResize="1" noEditPoints="1" noAdjustHandles="1" noChangeArrowheads="1" noChangeShapeType="1" noTextEdit="1"/>
              </p:cNvSpPr>
              <p:nvPr/>
            </p:nvSpPr>
            <p:spPr>
              <a:xfrm>
                <a:off x="4791566" y="9260910"/>
                <a:ext cx="2638512" cy="313320"/>
              </a:xfrm>
              <a:prstGeom prst="rect">
                <a:avLst/>
              </a:prstGeom>
              <a:blipFill>
                <a:blip r:embed="rId2"/>
                <a:stretch>
                  <a:fillRect l="-11005" b="-19231"/>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grpSp>
        <p:nvGrpSpPr>
          <p:cNvPr id="1511" name="Group"/>
          <p:cNvGrpSpPr/>
          <p:nvPr/>
        </p:nvGrpSpPr>
        <p:grpSpPr>
          <a:xfrm>
            <a:off x="-320030" y="2874291"/>
            <a:ext cx="7305559" cy="5492813"/>
            <a:chOff x="0" y="0"/>
            <a:chExt cx="7305558" cy="5492812"/>
          </a:xfrm>
        </p:grpSpPr>
        <p:pic>
          <p:nvPicPr>
            <p:cNvPr id="1509" name="misfit_solution_L2.png" descr="misfit_solution_L2.png"/>
            <p:cNvPicPr>
              <a:picLocks noChangeAspect="1"/>
            </p:cNvPicPr>
            <p:nvPr/>
          </p:nvPicPr>
          <p:blipFill>
            <a:blip r:embed="rId3"/>
            <a:stretch>
              <a:fillRect/>
            </a:stretch>
          </p:blipFill>
          <p:spPr>
            <a:xfrm>
              <a:off x="0" y="13643"/>
              <a:ext cx="7305559" cy="5479170"/>
            </a:xfrm>
            <a:prstGeom prst="rect">
              <a:avLst/>
            </a:prstGeom>
            <a:ln w="12700" cap="flat">
              <a:noFill/>
              <a:miter lim="400000"/>
            </a:ln>
            <a:effectLst/>
          </p:spPr>
        </p:pic>
        <p:sp>
          <p:nvSpPr>
            <p:cNvPr id="1510" name="Rectangle"/>
            <p:cNvSpPr/>
            <p:nvPr/>
          </p:nvSpPr>
          <p:spPr>
            <a:xfrm>
              <a:off x="857791" y="0"/>
              <a:ext cx="5589977" cy="244618"/>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solidFill>
                    <a:srgbClr val="FFFFFF"/>
                  </a:solidFill>
                </a:defRPr>
              </a:pPr>
              <a:endParaRPr/>
            </a:p>
          </p:txBody>
        </p:sp>
      </p:grpSp>
      <p:grpSp>
        <p:nvGrpSpPr>
          <p:cNvPr id="1514" name="Group"/>
          <p:cNvGrpSpPr/>
          <p:nvPr/>
        </p:nvGrpSpPr>
        <p:grpSpPr>
          <a:xfrm>
            <a:off x="5744107" y="2760894"/>
            <a:ext cx="7405056" cy="5679612"/>
            <a:chOff x="0" y="0"/>
            <a:chExt cx="7405055" cy="5679610"/>
          </a:xfrm>
        </p:grpSpPr>
        <p:pic>
          <p:nvPicPr>
            <p:cNvPr id="1512" name="misfit_solution_cmt_OT_0.04_amp_unbound.png" descr="misfit_solution_cmt_OT_0.04_amp_unbound.png"/>
            <p:cNvPicPr>
              <a:picLocks noChangeAspect="1"/>
            </p:cNvPicPr>
            <p:nvPr/>
          </p:nvPicPr>
          <p:blipFill>
            <a:blip r:embed="rId4"/>
            <a:stretch>
              <a:fillRect/>
            </a:stretch>
          </p:blipFill>
          <p:spPr>
            <a:xfrm>
              <a:off x="0" y="125818"/>
              <a:ext cx="7405056" cy="5553793"/>
            </a:xfrm>
            <a:prstGeom prst="rect">
              <a:avLst/>
            </a:prstGeom>
            <a:ln w="12700" cap="flat">
              <a:noFill/>
              <a:miter lim="400000"/>
            </a:ln>
            <a:effectLst/>
          </p:spPr>
        </p:pic>
        <p:sp>
          <p:nvSpPr>
            <p:cNvPr id="1513" name="Rectangle"/>
            <p:cNvSpPr/>
            <p:nvPr/>
          </p:nvSpPr>
          <p:spPr>
            <a:xfrm>
              <a:off x="881559" y="0"/>
              <a:ext cx="5265591" cy="532873"/>
            </a:xfrm>
            <a:prstGeom prst="rect">
              <a:avLst/>
            </a:prstGeom>
            <a:solidFill>
              <a:srgbClr val="FFFFFF"/>
            </a:solidFill>
            <a:ln w="12700" cap="flat">
              <a:noFill/>
              <a:miter lim="400000"/>
            </a:ln>
            <a:effectLst/>
          </p:spPr>
          <p:txBody>
            <a:bodyPr wrap="square" lIns="50800" tIns="50800" rIns="50800" bIns="50800" numCol="1" anchor="ctr">
              <a:noAutofit/>
            </a:bodyPr>
            <a:lstStyle/>
            <a:p>
              <a:pPr>
                <a:defRPr sz="2400">
                  <a:solidFill>
                    <a:srgbClr val="FFFFFF"/>
                  </a:solidFill>
                </a:defRPr>
              </a:pPr>
              <a:endParaRPr/>
            </a:p>
          </p:txBody>
        </p:sp>
      </p:grpSp>
      <p:sp>
        <p:nvSpPr>
          <p:cNvPr id="1515" name="Least squares waveform difference"/>
          <p:cNvSpPr txBox="1"/>
          <p:nvPr/>
        </p:nvSpPr>
        <p:spPr>
          <a:xfrm>
            <a:off x="1005143" y="2569124"/>
            <a:ext cx="4655213" cy="45720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algn="l" defTabSz="647700">
              <a:lnSpc>
                <a:spcPct val="150000"/>
              </a:lnSpc>
              <a:defRPr sz="2300"/>
            </a:pPr>
            <a:r>
              <a:t>L</a:t>
            </a:r>
            <a:r>
              <a:rPr>
                <a:latin typeface="Helvetica"/>
                <a:ea typeface="Helvetica"/>
                <a:cs typeface="Helvetica"/>
                <a:sym typeface="Helvetica"/>
              </a:rPr>
              <a:t>east squares waveform difference</a:t>
            </a:r>
          </a:p>
        </p:txBody>
      </p:sp>
      <mc:AlternateContent xmlns:mc="http://schemas.openxmlformats.org/markup-compatibility/2006" xmlns:a14="http://schemas.microsoft.com/office/drawing/2010/main">
        <mc:Choice Requires="a14">
          <p:sp>
            <p:nvSpPr>
              <p:cNvPr id="1516" name="Wasserstein distance,"/>
              <p:cNvSpPr txBox="1"/>
              <p:nvPr/>
            </p:nvSpPr>
            <p:spPr>
              <a:xfrm>
                <a:off x="7473794" y="2561675"/>
                <a:ext cx="3491938" cy="472104"/>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algn="l" defTabSz="647700">
                  <a:lnSpc>
                    <a:spcPct val="150000"/>
                  </a:lnSpc>
                  <a:defRPr sz="2300"/>
                </a:pPr>
                <a:r>
                  <a:rPr>
                    <a:latin typeface="Helvetica"/>
                    <a:ea typeface="Helvetica"/>
                    <a:cs typeface="Helvetica"/>
                    <a:sym typeface="Helvetica"/>
                  </a:rPr>
                  <a:t>Wasserstein distance, </a:t>
                </a:r>
                <a14:m>
                  <m:oMath xmlns:m="http://schemas.openxmlformats.org/officeDocument/2006/math">
                    <m:sSubSup>
                      <m:sSubSupPr>
                        <m:ctrlPr>
                          <a:rPr sz="2550" i="1">
                            <a:solidFill>
                              <a:srgbClr val="000000"/>
                            </a:solidFill>
                            <a:latin typeface="Cambria Math" panose="02040503050406030204" pitchFamily="18" charset="0"/>
                          </a:rPr>
                        </m:ctrlPr>
                      </m:sSubSupPr>
                      <m:e>
                        <m:r>
                          <a:rPr sz="2550" i="1">
                            <a:solidFill>
                              <a:srgbClr val="000000"/>
                            </a:solidFill>
                            <a:latin typeface="Cambria Math" panose="02040503050406030204" pitchFamily="18" charset="0"/>
                          </a:rPr>
                          <m:t>𝑊</m:t>
                        </m:r>
                      </m:e>
                      <m:sub>
                        <m:r>
                          <a:rPr sz="2550" i="1">
                            <a:solidFill>
                              <a:srgbClr val="000000"/>
                            </a:solidFill>
                            <a:latin typeface="Cambria Math" panose="02040503050406030204" pitchFamily="18" charset="0"/>
                          </a:rPr>
                          <m:t>2</m:t>
                        </m:r>
                      </m:sub>
                      <m:sup>
                        <m:r>
                          <a:rPr sz="2550" i="1">
                            <a:solidFill>
                              <a:srgbClr val="000000"/>
                            </a:solidFill>
                            <a:latin typeface="Cambria Math" panose="02040503050406030204" pitchFamily="18" charset="0"/>
                          </a:rPr>
                          <m:t>2</m:t>
                        </m:r>
                      </m:sup>
                    </m:sSubSup>
                  </m:oMath>
                </a14:m>
                <a:endParaRPr>
                  <a:latin typeface="Helvetica"/>
                  <a:ea typeface="Helvetica"/>
                  <a:cs typeface="Helvetica"/>
                  <a:sym typeface="Helvetica"/>
                </a:endParaRPr>
              </a:p>
            </p:txBody>
          </p:sp>
        </mc:Choice>
        <mc:Fallback xmlns="">
          <p:sp>
            <p:nvSpPr>
              <p:cNvPr id="1516" name="Wasserstein distance,"/>
              <p:cNvSpPr txBox="1">
                <a:spLocks noRot="1" noChangeAspect="1" noMove="1" noResize="1" noEditPoints="1" noAdjustHandles="1" noChangeArrowheads="1" noChangeShapeType="1" noTextEdit="1"/>
              </p:cNvSpPr>
              <p:nvPr/>
            </p:nvSpPr>
            <p:spPr>
              <a:xfrm>
                <a:off x="7473794" y="2561675"/>
                <a:ext cx="3491938" cy="472104"/>
              </a:xfrm>
              <a:prstGeom prst="rect">
                <a:avLst/>
              </a:prstGeom>
              <a:blipFill>
                <a:blip r:embed="rId5"/>
                <a:stretch>
                  <a:fillRect l="-3623" r="-1087" b="-38462"/>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517" name="True source location"/>
          <p:cNvSpPr txBox="1"/>
          <p:nvPr/>
        </p:nvSpPr>
        <p:spPr>
          <a:xfrm>
            <a:off x="426848" y="9265170"/>
            <a:ext cx="1764585" cy="304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160513" marR="457200" indent="-160513" defTabSz="647700">
              <a:lnSpc>
                <a:spcPct val="120000"/>
              </a:lnSpc>
              <a:buSzPct val="156000"/>
              <a:buChar char="•"/>
              <a:defRPr sz="1300">
                <a:latin typeface="Helvetica"/>
                <a:ea typeface="Helvetica"/>
                <a:cs typeface="Helvetica"/>
                <a:sym typeface="Helvetica"/>
              </a:defRPr>
            </a:lvl1pPr>
          </a:lstStyle>
          <a:p>
            <a:r>
              <a:t>True source location</a:t>
            </a:r>
          </a:p>
        </p:txBody>
      </p:sp>
      <p:sp>
        <p:nvSpPr>
          <p:cNvPr id="1518" name="Marginal Wasserstein algorithm used."/>
          <p:cNvSpPr txBox="1"/>
          <p:nvPr/>
        </p:nvSpPr>
        <p:spPr>
          <a:xfrm>
            <a:off x="7617652" y="9265170"/>
            <a:ext cx="2870214" cy="304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300">
                <a:latin typeface="Helvetica"/>
                <a:ea typeface="Helvetica"/>
                <a:cs typeface="Helvetica"/>
                <a:sym typeface="Helvetica"/>
              </a:defRPr>
            </a:lvl1pPr>
          </a:lstStyle>
          <a:p>
            <a:r>
              <a:t>Marginal Wasserstein algorithm used.</a:t>
            </a:r>
          </a:p>
        </p:txBody>
      </p:sp>
      <mc:AlternateContent xmlns:mc="http://schemas.openxmlformats.org/markup-compatibility/2006" xmlns:a14="http://schemas.microsoft.com/office/drawing/2010/main">
        <mc:Choice Requires="a14">
          <p:sp>
            <p:nvSpPr>
              <p:cNvPr id="1519" name="Equation"/>
              <p:cNvSpPr txBox="1"/>
              <p:nvPr/>
            </p:nvSpPr>
            <p:spPr>
              <a:xfrm>
                <a:off x="7610867" y="8211032"/>
                <a:ext cx="3217792" cy="568605"/>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sSubSup>
                        <m:sSubSupPr>
                          <m:ctrlPr>
                            <a:rPr sz="2100" i="1">
                              <a:solidFill>
                                <a:srgbClr val="000000"/>
                              </a:solidFill>
                              <a:latin typeface="Cambria Math" panose="02040503050406030204" pitchFamily="18" charset="0"/>
                            </a:rPr>
                          </m:ctrlPr>
                        </m:sSubSupPr>
                        <m:e>
                          <m:r>
                            <a:rPr sz="2100" i="1">
                              <a:solidFill>
                                <a:srgbClr val="000000"/>
                              </a:solidFill>
                              <a:latin typeface="Cambria Math" panose="02040503050406030204" pitchFamily="18" charset="0"/>
                            </a:rPr>
                            <m:t>𝑊</m:t>
                          </m:r>
                        </m:e>
                        <m:sub>
                          <m:r>
                            <a:rPr sz="2100" i="1">
                              <a:solidFill>
                                <a:srgbClr val="000000"/>
                              </a:solidFill>
                              <a:latin typeface="Cambria Math" panose="02040503050406030204" pitchFamily="18" charset="0"/>
                            </a:rPr>
                            <m:t>2</m:t>
                          </m:r>
                        </m:sub>
                        <m:sup>
                          <m:r>
                            <a:rPr sz="2100" i="1">
                              <a:solidFill>
                                <a:srgbClr val="000000"/>
                              </a:solidFill>
                              <a:latin typeface="Cambria Math" panose="02040503050406030204" pitchFamily="18" charset="0"/>
                            </a:rPr>
                            <m:t>2</m:t>
                          </m:r>
                        </m:sup>
                      </m:sSubSup>
                      <m:r>
                        <a:rPr sz="2100" i="1">
                          <a:solidFill>
                            <a:srgbClr val="000000"/>
                          </a:solidFill>
                          <a:latin typeface="Cambria Math" panose="02040503050406030204" pitchFamily="18" charset="0"/>
                        </a:rPr>
                        <m:t>(</m:t>
                      </m:r>
                      <m:sSub>
                        <m:sSubPr>
                          <m:ctrlPr>
                            <a:rPr sz="2100" i="1">
                              <a:solidFill>
                                <a:srgbClr val="000000"/>
                              </a:solidFill>
                              <a:latin typeface="Cambria Math" panose="02040503050406030204" pitchFamily="18" charset="0"/>
                            </a:rPr>
                          </m:ctrlPr>
                        </m:sSubPr>
                        <m:e>
                          <m:r>
                            <a:rPr sz="2100" i="1">
                              <a:solidFill>
                                <a:srgbClr val="000000"/>
                              </a:solidFill>
                              <a:latin typeface="Cambria Math" panose="02040503050406030204" pitchFamily="18" charset="0"/>
                            </a:rPr>
                            <m:t>𝑃</m:t>
                          </m:r>
                        </m:e>
                        <m:sub>
                          <m:r>
                            <a:rPr sz="2100" i="1">
                              <a:solidFill>
                                <a:srgbClr val="000000"/>
                              </a:solidFill>
                              <a:latin typeface="Cambria Math" panose="02040503050406030204" pitchFamily="18" charset="0"/>
                            </a:rPr>
                            <m:t>𝑜𝑏𝑠</m:t>
                          </m:r>
                        </m:sub>
                      </m:sSub>
                      <m:r>
                        <a:rPr sz="2100" i="1">
                          <a:solidFill>
                            <a:srgbClr val="000000"/>
                          </a:solidFill>
                          <a:latin typeface="Cambria Math" panose="02040503050406030204" pitchFamily="18" charset="0"/>
                        </a:rPr>
                        <m:t>,</m:t>
                      </m:r>
                      <m:sSub>
                        <m:sSubPr>
                          <m:ctrlPr>
                            <a:rPr sz="2100" i="1">
                              <a:solidFill>
                                <a:srgbClr val="000000"/>
                              </a:solidFill>
                              <a:latin typeface="Cambria Math" panose="02040503050406030204" pitchFamily="18" charset="0"/>
                            </a:rPr>
                          </m:ctrlPr>
                        </m:sSubPr>
                        <m:e>
                          <m:r>
                            <a:rPr sz="2100" i="1">
                              <a:solidFill>
                                <a:srgbClr val="000000"/>
                              </a:solidFill>
                              <a:latin typeface="Cambria Math" panose="02040503050406030204" pitchFamily="18" charset="0"/>
                            </a:rPr>
                            <m:t>𝑃</m:t>
                          </m:r>
                        </m:e>
                        <m:sub>
                          <m:r>
                            <a:rPr sz="2100" i="1">
                              <a:solidFill>
                                <a:srgbClr val="000000"/>
                              </a:solidFill>
                              <a:latin typeface="Cambria Math" panose="02040503050406030204" pitchFamily="18" charset="0"/>
                            </a:rPr>
                            <m:t>𝑝𝑟𝑒𝑑</m:t>
                          </m:r>
                        </m:sub>
                      </m:sSub>
                      <m:r>
                        <a:rPr sz="2100" i="1">
                          <a:solidFill>
                            <a:srgbClr val="000000"/>
                          </a:solidFill>
                          <a:latin typeface="Cambria Math" panose="02040503050406030204" pitchFamily="18" charset="0"/>
                        </a:rPr>
                        <m:t>)=</m:t>
                      </m:r>
                      <m:f>
                        <m:fPr>
                          <m:ctrlPr>
                            <a:rPr sz="2100" i="1">
                              <a:solidFill>
                                <a:srgbClr val="000000"/>
                              </a:solidFill>
                              <a:latin typeface="Cambria Math" panose="02040503050406030204" pitchFamily="18" charset="0"/>
                            </a:rPr>
                          </m:ctrlPr>
                        </m:fPr>
                        <m:num>
                          <m:r>
                            <a:rPr sz="2100" i="1">
                              <a:solidFill>
                                <a:srgbClr val="000000"/>
                              </a:solidFill>
                              <a:latin typeface="Cambria Math" panose="02040503050406030204" pitchFamily="18" charset="0"/>
                            </a:rPr>
                            <m:t>1</m:t>
                          </m:r>
                        </m:num>
                        <m:den>
                          <m:r>
                            <a:rPr sz="2100" i="1">
                              <a:solidFill>
                                <a:srgbClr val="000000"/>
                              </a:solidFill>
                              <a:latin typeface="Cambria Math" panose="02040503050406030204" pitchFamily="18" charset="0"/>
                            </a:rPr>
                            <m:t>2</m:t>
                          </m:r>
                        </m:den>
                      </m:f>
                      <m:r>
                        <a:rPr sz="2100" i="1">
                          <a:solidFill>
                            <a:srgbClr val="000000"/>
                          </a:solidFill>
                          <a:latin typeface="Cambria Math" panose="02040503050406030204" pitchFamily="18" charset="0"/>
                        </a:rPr>
                        <m:t>(</m:t>
                      </m:r>
                      <m:sSubSup>
                        <m:sSubSupPr>
                          <m:ctrlPr>
                            <a:rPr sz="2100" i="1">
                              <a:solidFill>
                                <a:srgbClr val="000000"/>
                              </a:solidFill>
                              <a:latin typeface="Cambria Math" panose="02040503050406030204" pitchFamily="18" charset="0"/>
                            </a:rPr>
                          </m:ctrlPr>
                        </m:sSubSupPr>
                        <m:e>
                          <m:r>
                            <a:rPr sz="2100" i="1">
                              <a:solidFill>
                                <a:srgbClr val="000000"/>
                              </a:solidFill>
                              <a:latin typeface="Cambria Math" panose="02040503050406030204" pitchFamily="18" charset="0"/>
                            </a:rPr>
                            <m:t>𝑊</m:t>
                          </m:r>
                        </m:e>
                        <m:sub>
                          <m:r>
                            <a:rPr sz="2100" i="1">
                              <a:solidFill>
                                <a:srgbClr val="000000"/>
                              </a:solidFill>
                              <a:latin typeface="Cambria Math" panose="02040503050406030204" pitchFamily="18" charset="0"/>
                            </a:rPr>
                            <m:t>𝑡</m:t>
                          </m:r>
                        </m:sub>
                        <m:sup>
                          <m:r>
                            <a:rPr sz="2100" i="1">
                              <a:solidFill>
                                <a:srgbClr val="000000"/>
                              </a:solidFill>
                              <a:latin typeface="Cambria Math" panose="02040503050406030204" pitchFamily="18" charset="0"/>
                            </a:rPr>
                            <m:t>2</m:t>
                          </m:r>
                        </m:sup>
                      </m:sSubSup>
                      <m:r>
                        <a:rPr sz="2100" i="1">
                          <a:solidFill>
                            <a:srgbClr val="000000"/>
                          </a:solidFill>
                          <a:latin typeface="Cambria Math" panose="02040503050406030204" pitchFamily="18" charset="0"/>
                        </a:rPr>
                        <m:t>+</m:t>
                      </m:r>
                      <m:sSubSup>
                        <m:sSubSupPr>
                          <m:ctrlPr>
                            <a:rPr sz="2100" i="1">
                              <a:solidFill>
                                <a:srgbClr val="000000"/>
                              </a:solidFill>
                              <a:latin typeface="Cambria Math" panose="02040503050406030204" pitchFamily="18" charset="0"/>
                            </a:rPr>
                          </m:ctrlPr>
                        </m:sSubSupPr>
                        <m:e>
                          <m:r>
                            <a:rPr sz="2100" i="1">
                              <a:solidFill>
                                <a:srgbClr val="000000"/>
                              </a:solidFill>
                              <a:latin typeface="Cambria Math" panose="02040503050406030204" pitchFamily="18" charset="0"/>
                            </a:rPr>
                            <m:t>𝑊</m:t>
                          </m:r>
                        </m:e>
                        <m:sub>
                          <m:r>
                            <a:rPr sz="2100" i="1">
                              <a:solidFill>
                                <a:srgbClr val="000000"/>
                              </a:solidFill>
                              <a:latin typeface="Cambria Math" panose="02040503050406030204" pitchFamily="18" charset="0"/>
                            </a:rPr>
                            <m:t>𝑢</m:t>
                          </m:r>
                        </m:sub>
                        <m:sup>
                          <m:r>
                            <a:rPr sz="2100" i="1">
                              <a:solidFill>
                                <a:srgbClr val="000000"/>
                              </a:solidFill>
                              <a:latin typeface="Cambria Math" panose="02040503050406030204" pitchFamily="18" charset="0"/>
                            </a:rPr>
                            <m:t>2</m:t>
                          </m:r>
                        </m:sup>
                      </m:sSubSup>
                      <m:r>
                        <a:rPr sz="2100" i="1">
                          <a:solidFill>
                            <a:srgbClr val="000000"/>
                          </a:solidFill>
                          <a:latin typeface="Cambria Math" panose="02040503050406030204" pitchFamily="18" charset="0"/>
                        </a:rPr>
                        <m:t>)</m:t>
                      </m:r>
                    </m:oMath>
                  </m:oMathPara>
                </a14:m>
                <a:endParaRPr sz="2100"/>
              </a:p>
            </p:txBody>
          </p:sp>
        </mc:Choice>
        <mc:Fallback xmlns="">
          <p:sp>
            <p:nvSpPr>
              <p:cNvPr id="1519" name="Equation"/>
              <p:cNvSpPr txBox="1">
                <a:spLocks noRot="1" noChangeAspect="1" noMove="1" noResize="1" noEditPoints="1" noAdjustHandles="1" noChangeArrowheads="1" noChangeShapeType="1" noTextEdit="1"/>
              </p:cNvSpPr>
              <p:nvPr/>
            </p:nvSpPr>
            <p:spPr>
              <a:xfrm>
                <a:off x="7610867" y="8211032"/>
                <a:ext cx="3217792" cy="568605"/>
              </a:xfrm>
              <a:prstGeom prst="rect">
                <a:avLst/>
              </a:prstGeom>
              <a:blipFill>
                <a:blip r:embed="rId6"/>
                <a:stretch>
                  <a:fillRect l="-3150" r="-18110" b="-19565"/>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20" name="Equation"/>
              <p:cNvSpPr txBox="1"/>
              <p:nvPr/>
            </p:nvSpPr>
            <p:spPr>
              <a:xfrm>
                <a:off x="2270184" y="8183162"/>
                <a:ext cx="2125131" cy="624344"/>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sSubSup>
                        <m:sSubSupPr>
                          <m:ctrlPr>
                            <a:rPr sz="1800" i="1">
                              <a:solidFill>
                                <a:srgbClr val="000000"/>
                              </a:solidFill>
                              <a:latin typeface="Cambria Math" panose="02040503050406030204" pitchFamily="18" charset="0"/>
                            </a:rPr>
                          </m:ctrlPr>
                        </m:sSubSupPr>
                        <m:e>
                          <m:r>
                            <a:rPr sz="1800" i="1">
                              <a:solidFill>
                                <a:srgbClr val="000000"/>
                              </a:solidFill>
                              <a:latin typeface="Cambria Math" panose="02040503050406030204" pitchFamily="18" charset="0"/>
                            </a:rPr>
                            <m:t>∫</m:t>
                          </m:r>
                        </m:e>
                        <m:sub>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𝑡</m:t>
                              </m:r>
                            </m:e>
                            <m:sub>
                              <m:r>
                                <a:rPr sz="1800" i="1">
                                  <a:solidFill>
                                    <a:srgbClr val="000000"/>
                                  </a:solidFill>
                                  <a:latin typeface="Cambria Math" panose="02040503050406030204" pitchFamily="18" charset="0"/>
                                </a:rPr>
                                <m:t>𝑜</m:t>
                              </m:r>
                            </m:sub>
                          </m:sSub>
                        </m:sub>
                        <m:sup>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𝑡</m:t>
                              </m:r>
                            </m:e>
                            <m:sub>
                              <m:r>
                                <a:rPr sz="1800" i="1">
                                  <a:solidFill>
                                    <a:srgbClr val="000000"/>
                                  </a:solidFill>
                                  <a:latin typeface="Cambria Math" panose="02040503050406030204" pitchFamily="18" charset="0"/>
                                </a:rPr>
                                <m:t>1</m:t>
                              </m:r>
                            </m:sub>
                          </m:sSub>
                        </m:sup>
                      </m:sSubSup>
                      <m:r>
                        <a:rPr sz="1800" i="1">
                          <a:solidFill>
                            <a:srgbClr val="000000"/>
                          </a:solidFill>
                          <a:latin typeface="Cambria Math" panose="02040503050406030204" pitchFamily="18" charset="0"/>
                        </a:rPr>
                        <m:t>(</m:t>
                      </m:r>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𝑢</m:t>
                          </m:r>
                        </m:e>
                        <m:sub>
                          <m:r>
                            <a:rPr sz="1800" i="1">
                              <a:solidFill>
                                <a:srgbClr val="000000"/>
                              </a:solidFill>
                              <a:latin typeface="Cambria Math" panose="02040503050406030204" pitchFamily="18" charset="0"/>
                            </a:rPr>
                            <m:t>𝑜𝑏𝑠</m:t>
                          </m:r>
                        </m:sub>
                      </m:sSub>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𝑡</m:t>
                      </m:r>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𝑢</m:t>
                      </m:r>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𝑖</m:t>
                      </m:r>
                      <m:r>
                        <a:rPr sz="1800" i="1">
                          <a:solidFill>
                            <a:srgbClr val="000000"/>
                          </a:solidFill>
                          <a:latin typeface="Cambria Math" panose="02040503050406030204" pitchFamily="18" charset="0"/>
                        </a:rPr>
                        <m:t>,</m:t>
                      </m:r>
                      <m:r>
                        <a:rPr sz="1800" i="1">
                          <a:solidFill>
                            <a:srgbClr val="000000"/>
                          </a:solidFill>
                          <a:latin typeface="Cambria Math" panose="02040503050406030204" pitchFamily="18" charset="0"/>
                        </a:rPr>
                        <m:t>𝐦</m:t>
                      </m:r>
                      <m:r>
                        <a:rPr sz="1800" i="1">
                          <a:solidFill>
                            <a:srgbClr val="000000"/>
                          </a:solidFill>
                          <a:latin typeface="Cambria Math" panose="02040503050406030204" pitchFamily="18" charset="0"/>
                        </a:rPr>
                        <m:t>)</m:t>
                      </m:r>
                      <m:sSup>
                        <m:sSupPr>
                          <m:ctrlPr>
                            <a:rPr sz="1800" i="1">
                              <a:solidFill>
                                <a:srgbClr val="000000"/>
                              </a:solidFill>
                              <a:latin typeface="Cambria Math" panose="02040503050406030204" pitchFamily="18" charset="0"/>
                            </a:rPr>
                          </m:ctrlPr>
                        </m:sSupPr>
                        <m:e>
                          <m:r>
                            <a:rPr sz="1800" i="1">
                              <a:solidFill>
                                <a:srgbClr val="000000"/>
                              </a:solidFill>
                              <a:latin typeface="Cambria Math" panose="02040503050406030204" pitchFamily="18" charset="0"/>
                            </a:rPr>
                            <m:t>)</m:t>
                          </m:r>
                        </m:e>
                        <m:sup>
                          <m:r>
                            <a:rPr sz="1800" i="1">
                              <a:solidFill>
                                <a:srgbClr val="000000"/>
                              </a:solidFill>
                              <a:latin typeface="Cambria Math" panose="02040503050406030204" pitchFamily="18" charset="0"/>
                            </a:rPr>
                            <m:t>2</m:t>
                          </m:r>
                        </m:sup>
                      </m:sSup>
                      <m:r>
                        <a:rPr sz="1800" i="1">
                          <a:solidFill>
                            <a:srgbClr val="000000"/>
                          </a:solidFill>
                          <a:latin typeface="Cambria Math" panose="02040503050406030204" pitchFamily="18" charset="0"/>
                        </a:rPr>
                        <m:t>𝑑𝑡</m:t>
                      </m:r>
                    </m:oMath>
                  </m:oMathPara>
                </a14:m>
                <a:endParaRPr/>
              </a:p>
            </p:txBody>
          </p:sp>
        </mc:Choice>
        <mc:Fallback xmlns="">
          <p:sp>
            <p:nvSpPr>
              <p:cNvPr id="1520" name="Equation"/>
              <p:cNvSpPr txBox="1">
                <a:spLocks noRot="1" noChangeAspect="1" noMove="1" noResize="1" noEditPoints="1" noAdjustHandles="1" noChangeArrowheads="1" noChangeShapeType="1" noTextEdit="1"/>
              </p:cNvSpPr>
              <p:nvPr/>
            </p:nvSpPr>
            <p:spPr>
              <a:xfrm>
                <a:off x="2270184" y="8183162"/>
                <a:ext cx="2125131" cy="624344"/>
              </a:xfrm>
              <a:prstGeom prst="rect">
                <a:avLst/>
              </a:prstGeom>
              <a:blipFill>
                <a:blip r:embed="rId7"/>
                <a:stretch>
                  <a:fillRect l="-5917" r="-23669"/>
                </a:stretch>
              </a:blipFill>
              <a:ln w="12700">
                <a:miter lim="400000"/>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21" name="Equation"/>
              <p:cNvSpPr txBox="1"/>
              <p:nvPr/>
            </p:nvSpPr>
            <p:spPr>
              <a:xfrm>
                <a:off x="2516934" y="9320307"/>
                <a:ext cx="2129332" cy="194527"/>
              </a:xfrm>
              <a:prstGeom prst="rect">
                <a:avLst/>
              </a:prstGeom>
              <a:ln w="12700">
                <a:miter lim="400000"/>
              </a:ln>
            </p:spPr>
            <p:txBody>
              <a:bodyPr wrap="none" lIns="0" tIns="0" rIns="0" bIns="0">
                <a:spAutoFit/>
              </a:bodyPr>
              <a:lstStyle/>
              <a:p>
                <a:pPr algn="l" defTabSz="914400" latinLnBrk="1">
                  <a:defRPr sz="1800"/>
                </a:pPr>
                <a14:m>
                  <m:oMathPara xmlns:m="http://schemas.openxmlformats.org/officeDocument/2006/math">
                    <m:oMathParaPr>
                      <m:jc m:val="centerGroup"/>
                    </m:oMathParaPr>
                    <m:oMath xmlns:m="http://schemas.openxmlformats.org/officeDocument/2006/math">
                      <m:r>
                        <a:rPr sz="1700" i="1">
                          <a:solidFill>
                            <a:srgbClr val="000000"/>
                          </a:solidFill>
                          <a:latin typeface="Cambria Math" panose="02040503050406030204" pitchFamily="18" charset="0"/>
                        </a:rPr>
                        <m:t>𝑃</m:t>
                      </m:r>
                      <m:r>
                        <a:rPr sz="1700" i="1">
                          <a:solidFill>
                            <a:srgbClr val="000000"/>
                          </a:solidFill>
                          <a:latin typeface="Cambria Math" panose="02040503050406030204" pitchFamily="18" charset="0"/>
                        </a:rPr>
                        <m:t>(</m:t>
                      </m:r>
                      <m:r>
                        <a:rPr sz="1700" i="1">
                          <a:solidFill>
                            <a:srgbClr val="000000"/>
                          </a:solidFill>
                          <a:latin typeface="Cambria Math" panose="02040503050406030204" pitchFamily="18" charset="0"/>
                        </a:rPr>
                        <m:t>𝑢</m:t>
                      </m:r>
                      <m:r>
                        <a:rPr sz="1700" i="1">
                          <a:solidFill>
                            <a:srgbClr val="000000"/>
                          </a:solidFill>
                          <a:latin typeface="Cambria Math" panose="02040503050406030204" pitchFamily="18" charset="0"/>
                        </a:rPr>
                        <m:t>,</m:t>
                      </m:r>
                      <m:r>
                        <a:rPr sz="1700" i="1">
                          <a:solidFill>
                            <a:srgbClr val="000000"/>
                          </a:solidFill>
                          <a:latin typeface="Cambria Math" panose="02040503050406030204" pitchFamily="18" charset="0"/>
                        </a:rPr>
                        <m:t>𝑡</m:t>
                      </m:r>
                      <m:r>
                        <a:rPr sz="1700" i="1">
                          <a:solidFill>
                            <a:srgbClr val="000000"/>
                          </a:solidFill>
                          <a:latin typeface="Cambria Math" panose="02040503050406030204" pitchFamily="18" charset="0"/>
                        </a:rPr>
                        <m:t>)=</m:t>
                      </m:r>
                      <m:r>
                        <m:rPr>
                          <m:sty m:val="p"/>
                        </m:rPr>
                        <a:rPr sz="1700" i="1">
                          <a:solidFill>
                            <a:srgbClr val="000000"/>
                          </a:solidFill>
                          <a:latin typeface="Cambria Math" panose="02040503050406030204" pitchFamily="18" charset="0"/>
                        </a:rPr>
                        <m:t>exp</m:t>
                      </m:r>
                      <m:r>
                        <a:rPr sz="1700" i="1">
                          <a:solidFill>
                            <a:srgbClr val="000000"/>
                          </a:solidFill>
                          <a:latin typeface="Cambria Math" panose="02040503050406030204" pitchFamily="18" charset="0"/>
                        </a:rPr>
                        <m:t>(−</m:t>
                      </m:r>
                      <m:r>
                        <a:rPr sz="1700" i="1">
                          <a:solidFill>
                            <a:srgbClr val="000000"/>
                          </a:solidFill>
                          <a:latin typeface="Cambria Math" panose="02040503050406030204" pitchFamily="18" charset="0"/>
                        </a:rPr>
                        <m:t>𝑑</m:t>
                      </m:r>
                      <m:r>
                        <a:rPr sz="1700" i="1">
                          <a:solidFill>
                            <a:srgbClr val="000000"/>
                          </a:solidFill>
                          <a:latin typeface="Cambria Math" panose="02040503050406030204" pitchFamily="18" charset="0"/>
                        </a:rPr>
                        <m:t>(</m:t>
                      </m:r>
                      <m:r>
                        <a:rPr sz="1700" i="1">
                          <a:solidFill>
                            <a:srgbClr val="000000"/>
                          </a:solidFill>
                          <a:latin typeface="Cambria Math" panose="02040503050406030204" pitchFamily="18" charset="0"/>
                        </a:rPr>
                        <m:t>𝑢</m:t>
                      </m:r>
                      <m:r>
                        <a:rPr sz="1700" i="1">
                          <a:solidFill>
                            <a:srgbClr val="000000"/>
                          </a:solidFill>
                          <a:latin typeface="Cambria Math" panose="02040503050406030204" pitchFamily="18" charset="0"/>
                        </a:rPr>
                        <m:t>,</m:t>
                      </m:r>
                      <m:r>
                        <a:rPr sz="1700" i="1">
                          <a:solidFill>
                            <a:srgbClr val="000000"/>
                          </a:solidFill>
                          <a:latin typeface="Cambria Math" panose="02040503050406030204" pitchFamily="18" charset="0"/>
                        </a:rPr>
                        <m:t>𝑡</m:t>
                      </m:r>
                      <m:r>
                        <a:rPr sz="1700" i="1">
                          <a:solidFill>
                            <a:srgbClr val="000000"/>
                          </a:solidFill>
                          <a:latin typeface="Cambria Math" panose="02040503050406030204" pitchFamily="18" charset="0"/>
                        </a:rPr>
                        <m:t>)/</m:t>
                      </m:r>
                      <m:r>
                        <a:rPr sz="1700" i="1">
                          <a:solidFill>
                            <a:srgbClr val="000000"/>
                          </a:solidFill>
                          <a:latin typeface="Cambria Math" panose="02040503050406030204" pitchFamily="18" charset="0"/>
                        </a:rPr>
                        <m:t>𝜆</m:t>
                      </m:r>
                      <m:r>
                        <a:rPr sz="1700" i="1">
                          <a:solidFill>
                            <a:srgbClr val="000000"/>
                          </a:solidFill>
                          <a:latin typeface="Cambria Math" panose="02040503050406030204" pitchFamily="18" charset="0"/>
                        </a:rPr>
                        <m:t>)</m:t>
                      </m:r>
                    </m:oMath>
                  </m:oMathPara>
                </a14:m>
                <a:endParaRPr sz="1700"/>
              </a:p>
            </p:txBody>
          </p:sp>
        </mc:Choice>
        <mc:Fallback xmlns="">
          <p:sp>
            <p:nvSpPr>
              <p:cNvPr id="1521" name="Equation"/>
              <p:cNvSpPr txBox="1">
                <a:spLocks noRot="1" noChangeAspect="1" noMove="1" noResize="1" noEditPoints="1" noAdjustHandles="1" noChangeArrowheads="1" noChangeShapeType="1" noTextEdit="1"/>
              </p:cNvSpPr>
              <p:nvPr/>
            </p:nvSpPr>
            <p:spPr>
              <a:xfrm>
                <a:off x="2516934" y="9320307"/>
                <a:ext cx="2129332" cy="194527"/>
              </a:xfrm>
              <a:prstGeom prst="rect">
                <a:avLst/>
              </a:prstGeom>
              <a:blipFill>
                <a:blip r:embed="rId8"/>
                <a:stretch>
                  <a:fillRect l="-3571" r="-17857" b="-76471"/>
                </a:stretch>
              </a:blipFill>
              <a:ln w="12700">
                <a:miter lim="400000"/>
              </a:ln>
            </p:spPr>
            <p:txBody>
              <a:bodyPr/>
              <a:lstStyle/>
              <a:p>
                <a:r>
                  <a:rPr lang="en-US">
                    <a:noFill/>
                  </a:rPr>
                  <a:t> </a:t>
                </a:r>
              </a:p>
            </p:txBody>
          </p:sp>
        </mc:Fallback>
      </mc:AlternateContent>
      <p:sp>
        <p:nvSpPr>
          <p:cNvPr id="1522" name="Rectangle"/>
          <p:cNvSpPr/>
          <p:nvPr/>
        </p:nvSpPr>
        <p:spPr>
          <a:xfrm>
            <a:off x="370840" y="2341879"/>
            <a:ext cx="5923820" cy="6557636"/>
          </a:xfrm>
          <a:prstGeom prst="rect">
            <a:avLst/>
          </a:prstGeom>
          <a:ln w="25400">
            <a:solidFill>
              <a:srgbClr val="DCDEE0"/>
            </a:solidFill>
            <a:miter lim="400000"/>
          </a:ln>
        </p:spPr>
        <p:txBody>
          <a:bodyPr lIns="50800" tIns="50800" rIns="50800" bIns="50800" anchor="ctr"/>
          <a:lstStyle/>
          <a:p>
            <a:pPr>
              <a:defRPr sz="2400"/>
            </a:pPr>
            <a:endParaRPr/>
          </a:p>
        </p:txBody>
      </p:sp>
      <p:sp>
        <p:nvSpPr>
          <p:cNvPr id="1523" name="Rectangle"/>
          <p:cNvSpPr/>
          <p:nvPr/>
        </p:nvSpPr>
        <p:spPr>
          <a:xfrm>
            <a:off x="6484725" y="2341879"/>
            <a:ext cx="5923820" cy="6557636"/>
          </a:xfrm>
          <a:prstGeom prst="rect">
            <a:avLst/>
          </a:prstGeom>
          <a:ln w="25400">
            <a:solidFill>
              <a:srgbClr val="DCDEE0"/>
            </a:solidFill>
            <a:miter lim="400000"/>
          </a:ln>
        </p:spPr>
        <p:txBody>
          <a:bodyPr lIns="50800" tIns="50800" rIns="50800" bIns="50800" anchor="ctr"/>
          <a:lstStyle/>
          <a:p>
            <a:pPr>
              <a:defRPr sz="2400"/>
            </a:pPr>
            <a:endParaRP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7" name="seis_start.pdf" descr="seis_start.pdf"/>
          <p:cNvPicPr>
            <a:picLocks noChangeAspect="1"/>
          </p:cNvPicPr>
          <p:nvPr/>
        </p:nvPicPr>
        <p:blipFill>
          <a:blip r:embed="rId2"/>
          <a:stretch>
            <a:fillRect/>
          </a:stretch>
        </p:blipFill>
        <p:spPr>
          <a:xfrm>
            <a:off x="846462" y="2425910"/>
            <a:ext cx="9807307" cy="3269103"/>
          </a:xfrm>
          <a:prstGeom prst="rect">
            <a:avLst/>
          </a:prstGeom>
          <a:ln w="12700">
            <a:miter lim="400000"/>
          </a:ln>
        </p:spPr>
      </p:pic>
      <p:sp>
        <p:nvSpPr>
          <p:cNvPr id="1548" name="Gradient based minimisation of Wasserstein distance Initial and final waveform fits"/>
          <p:cNvSpPr txBox="1">
            <a:spLocks noGrp="1"/>
          </p:cNvSpPr>
          <p:nvPr>
            <p:ph type="title"/>
          </p:nvPr>
        </p:nvSpPr>
        <p:spPr>
          <a:xfrm>
            <a:off x="1050079" y="-320530"/>
            <a:ext cx="11651864" cy="2529590"/>
          </a:xfrm>
          <a:prstGeom prst="rect">
            <a:avLst/>
          </a:prstGeom>
        </p:spPr>
        <p:txBody>
          <a:bodyPr anchor="ctr"/>
          <a:lstStyle>
            <a:lvl1pPr marR="457200" defTabSz="647700">
              <a:defRPr sz="3500">
                <a:latin typeface="+mn-lt"/>
                <a:ea typeface="+mn-ea"/>
                <a:cs typeface="+mn-cs"/>
                <a:sym typeface="Helvetica Light"/>
              </a:defRPr>
            </a:lvl1pPr>
          </a:lstStyle>
          <a:p>
            <a:r>
              <a:t>Gradient based minimisation of Wasserstein distance Initial and final waveform fits</a:t>
            </a:r>
          </a:p>
        </p:txBody>
      </p:sp>
      <p:sp>
        <p:nvSpPr>
          <p:cNvPr id="1549" name="Example: Initial source 56km from true solution; source (x,y,z) solved for; simultaneous fitting of 33 seismogram pairs."/>
          <p:cNvSpPr txBox="1"/>
          <p:nvPr/>
        </p:nvSpPr>
        <p:spPr>
          <a:xfrm>
            <a:off x="517048" y="1873331"/>
            <a:ext cx="10722281" cy="3429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algn="l" defTabSz="647700">
              <a:lnSpc>
                <a:spcPct val="150000"/>
              </a:lnSpc>
              <a:defRPr sz="1600"/>
            </a:pPr>
            <a:r>
              <a:rPr>
                <a:latin typeface="Helvetica"/>
                <a:ea typeface="Helvetica"/>
                <a:cs typeface="Helvetica"/>
                <a:sym typeface="Helvetica"/>
              </a:rPr>
              <a:t>Example</a:t>
            </a:r>
            <a:r>
              <a:t>: Initial source 56km from true solution; source (x,y,z) solved for; simultaneous fitting of 33 seismogram pairs.</a:t>
            </a:r>
          </a:p>
        </p:txBody>
      </p:sp>
      <p:sp>
        <p:nvSpPr>
          <p:cNvPr id="1550" name="Slide Number"/>
          <p:cNvSpPr txBox="1">
            <a:spLocks noGrp="1"/>
          </p:cNvSpPr>
          <p:nvPr>
            <p:ph type="sldNum" sz="quarter" idx="2"/>
          </p:nvPr>
        </p:nvSpPr>
        <p:spPr>
          <a:xfrm>
            <a:off x="12175569" y="9040585"/>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34</a:t>
            </a:fld>
            <a:endParaRPr/>
          </a:p>
        </p:txBody>
      </p:sp>
      <p:sp>
        <p:nvSpPr>
          <p:cNvPr id="1551" name="Initial waveform fit"/>
          <p:cNvSpPr txBox="1"/>
          <p:nvPr/>
        </p:nvSpPr>
        <p:spPr>
          <a:xfrm>
            <a:off x="531788" y="2404195"/>
            <a:ext cx="1842028"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algn="l" defTabSz="647700">
              <a:lnSpc>
                <a:spcPct val="150000"/>
              </a:lnSpc>
              <a:defRPr sz="1700">
                <a:latin typeface="Helvetica"/>
                <a:ea typeface="Helvetica"/>
                <a:cs typeface="Helvetica"/>
                <a:sym typeface="Helvetica"/>
              </a:defRPr>
            </a:lvl1pPr>
          </a:lstStyle>
          <a:p>
            <a:r>
              <a:t>Initial waveform fit</a:t>
            </a:r>
          </a:p>
        </p:txBody>
      </p:sp>
      <p:sp>
        <p:nvSpPr>
          <p:cNvPr id="1552" name="Final waveform fit"/>
          <p:cNvSpPr txBox="1"/>
          <p:nvPr/>
        </p:nvSpPr>
        <p:spPr>
          <a:xfrm>
            <a:off x="531788" y="5904688"/>
            <a:ext cx="1805975"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algn="l" defTabSz="647700">
              <a:lnSpc>
                <a:spcPct val="150000"/>
              </a:lnSpc>
              <a:defRPr sz="1700">
                <a:latin typeface="Helvetica"/>
                <a:ea typeface="Helvetica"/>
                <a:cs typeface="Helvetica"/>
                <a:sym typeface="Helvetica"/>
              </a:defRPr>
            </a:lvl1pPr>
          </a:lstStyle>
          <a:p>
            <a:r>
              <a:t>Final waveform fit</a:t>
            </a:r>
          </a:p>
        </p:txBody>
      </p:sp>
      <p:sp>
        <p:nvSpPr>
          <p:cNvPr id="1553" name="Observed"/>
          <p:cNvSpPr txBox="1"/>
          <p:nvPr/>
        </p:nvSpPr>
        <p:spPr>
          <a:xfrm>
            <a:off x="11655458" y="3192873"/>
            <a:ext cx="904622" cy="31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algn="l" defTabSz="647700">
              <a:lnSpc>
                <a:spcPct val="150000"/>
              </a:lnSpc>
              <a:defRPr sz="1400"/>
            </a:lvl1pPr>
          </a:lstStyle>
          <a:p>
            <a:r>
              <a:t>Observed</a:t>
            </a:r>
          </a:p>
        </p:txBody>
      </p:sp>
      <p:sp>
        <p:nvSpPr>
          <p:cNvPr id="1554" name="Predicted"/>
          <p:cNvSpPr txBox="1"/>
          <p:nvPr/>
        </p:nvSpPr>
        <p:spPr>
          <a:xfrm>
            <a:off x="11666719" y="3628162"/>
            <a:ext cx="881686" cy="3175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algn="l" defTabSz="647700">
              <a:lnSpc>
                <a:spcPct val="150000"/>
              </a:lnSpc>
              <a:defRPr sz="1400"/>
            </a:lvl1pPr>
          </a:lstStyle>
          <a:p>
            <a:r>
              <a:t>Predicted</a:t>
            </a:r>
          </a:p>
        </p:txBody>
      </p:sp>
      <p:sp>
        <p:nvSpPr>
          <p:cNvPr id="1555" name="Line"/>
          <p:cNvSpPr/>
          <p:nvPr/>
        </p:nvSpPr>
        <p:spPr>
          <a:xfrm>
            <a:off x="11170484" y="3351623"/>
            <a:ext cx="368504" cy="1"/>
          </a:xfrm>
          <a:prstGeom prst="line">
            <a:avLst/>
          </a:prstGeom>
          <a:ln w="25400">
            <a:solidFill>
              <a:srgbClr val="0433FF"/>
            </a:solidFill>
            <a:miter lim="400000"/>
          </a:ln>
        </p:spPr>
        <p:txBody>
          <a:bodyPr lIns="50800" tIns="50800" rIns="50800" bIns="50800" anchor="ctr"/>
          <a:lstStyle/>
          <a:p>
            <a:pPr>
              <a:defRPr sz="2400"/>
            </a:pPr>
            <a:endParaRPr/>
          </a:p>
        </p:txBody>
      </p:sp>
      <p:sp>
        <p:nvSpPr>
          <p:cNvPr id="1556" name="Line"/>
          <p:cNvSpPr/>
          <p:nvPr/>
        </p:nvSpPr>
        <p:spPr>
          <a:xfrm>
            <a:off x="11170484" y="3786912"/>
            <a:ext cx="368504" cy="1"/>
          </a:xfrm>
          <a:prstGeom prst="line">
            <a:avLst/>
          </a:prstGeom>
          <a:ln w="25400">
            <a:solidFill>
              <a:srgbClr val="0433FF"/>
            </a:solidFill>
            <a:prstDash val="sysDot"/>
            <a:miter lim="400000"/>
          </a:ln>
        </p:spPr>
        <p:txBody>
          <a:bodyPr lIns="50800" tIns="50800" rIns="50800" bIns="50800" anchor="ctr"/>
          <a:lstStyle/>
          <a:p>
            <a:pPr>
              <a:defRPr sz="2400"/>
            </a:pPr>
            <a:endParaRPr/>
          </a:p>
        </p:txBody>
      </p:sp>
      <p:sp>
        <p:nvSpPr>
          <p:cNvPr id="1557" name="Station 1065"/>
          <p:cNvSpPr txBox="1"/>
          <p:nvPr/>
        </p:nvSpPr>
        <p:spPr>
          <a:xfrm>
            <a:off x="2935425" y="2987279"/>
            <a:ext cx="970137"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atin typeface="Helvetica"/>
                <a:ea typeface="Helvetica"/>
                <a:cs typeface="Helvetica"/>
                <a:sym typeface="Helvetica"/>
              </a:defRPr>
            </a:lvl1pPr>
          </a:lstStyle>
          <a:p>
            <a:r>
              <a:t>Station 1065</a:t>
            </a:r>
          </a:p>
        </p:txBody>
      </p:sp>
      <p:sp>
        <p:nvSpPr>
          <p:cNvPr id="1558" name="Station 1066"/>
          <p:cNvSpPr txBox="1"/>
          <p:nvPr/>
        </p:nvSpPr>
        <p:spPr>
          <a:xfrm>
            <a:off x="2935425" y="4273417"/>
            <a:ext cx="970137"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atin typeface="Helvetica"/>
                <a:ea typeface="Helvetica"/>
                <a:cs typeface="Helvetica"/>
                <a:sym typeface="Helvetica"/>
              </a:defRPr>
            </a:lvl1pPr>
          </a:lstStyle>
          <a:p>
            <a:r>
              <a:t>Station 1066</a:t>
            </a:r>
          </a:p>
        </p:txBody>
      </p:sp>
      <p:sp>
        <p:nvSpPr>
          <p:cNvPr id="1559" name="Time (s)"/>
          <p:cNvSpPr txBox="1"/>
          <p:nvPr/>
        </p:nvSpPr>
        <p:spPr>
          <a:xfrm>
            <a:off x="5820024" y="5719593"/>
            <a:ext cx="664617"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vl1pPr>
          </a:lstStyle>
          <a:p>
            <a:r>
              <a:t>Time (s)</a:t>
            </a:r>
          </a:p>
        </p:txBody>
      </p:sp>
      <p:sp>
        <p:nvSpPr>
          <p:cNvPr id="1560" name="Time (s)"/>
          <p:cNvSpPr txBox="1"/>
          <p:nvPr/>
        </p:nvSpPr>
        <p:spPr>
          <a:xfrm>
            <a:off x="5820024" y="9261635"/>
            <a:ext cx="664617"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vl1pPr>
          </a:lstStyle>
          <a:p>
            <a:r>
              <a:t>Time (s)</a:t>
            </a:r>
          </a:p>
        </p:txBody>
      </p:sp>
      <p:sp>
        <p:nvSpPr>
          <p:cNvPr id="1561" name="Displacement (cm)"/>
          <p:cNvSpPr txBox="1"/>
          <p:nvPr/>
        </p:nvSpPr>
        <p:spPr>
          <a:xfrm rot="16200000">
            <a:off x="-200889" y="7473124"/>
            <a:ext cx="1409853"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vl1pPr>
          </a:lstStyle>
          <a:p>
            <a:r>
              <a:t>Displacement (cm)</a:t>
            </a:r>
          </a:p>
        </p:txBody>
      </p:sp>
      <p:sp>
        <p:nvSpPr>
          <p:cNvPr id="1562" name="Displacement (cm)"/>
          <p:cNvSpPr txBox="1"/>
          <p:nvPr/>
        </p:nvSpPr>
        <p:spPr>
          <a:xfrm rot="16200000">
            <a:off x="-200889" y="4060073"/>
            <a:ext cx="1409853"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vl1pPr>
          </a:lstStyle>
          <a:p>
            <a:r>
              <a:t>Displacement (cm)</a:t>
            </a:r>
          </a:p>
        </p:txBody>
      </p:sp>
      <mc:AlternateContent xmlns:mc="http://schemas.openxmlformats.org/markup-compatibility/2006" xmlns:a14="http://schemas.microsoft.com/office/drawing/2010/main">
        <mc:Choice Requires="a14">
          <p:sp>
            <p:nvSpPr>
              <p:cNvPr id="1563" name="source location  &lt; 1km from truth.…"/>
              <p:cNvSpPr txBox="1"/>
              <p:nvPr/>
            </p:nvSpPr>
            <p:spPr>
              <a:xfrm>
                <a:off x="11044056" y="4733340"/>
                <a:ext cx="1521800" cy="1543086"/>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lnSpc>
                    <a:spcPct val="120000"/>
                  </a:lnSpc>
                  <a:defRPr sz="1300"/>
                </a:pPr>
                <a14:m>
                  <m:oMath xmlns:m="http://schemas.openxmlformats.org/officeDocument/2006/math">
                    <m:sSub>
                      <m:sSubPr>
                        <m:ctrlPr>
                          <a:rPr sz="1700" i="1">
                            <a:solidFill>
                              <a:srgbClr val="000000"/>
                            </a:solidFill>
                            <a:latin typeface="Cambria Math" panose="02040503050406030204" pitchFamily="18" charset="0"/>
                          </a:rPr>
                        </m:ctrlPr>
                      </m:sSubPr>
                      <m:e>
                        <m:r>
                          <a:rPr sz="1700" i="1">
                            <a:solidFill>
                              <a:srgbClr val="000000"/>
                            </a:solidFill>
                            <a:latin typeface="Cambria Math" panose="02040503050406030204" pitchFamily="18" charset="0"/>
                          </a:rPr>
                          <m:t>𝑊</m:t>
                        </m:r>
                      </m:e>
                      <m:sub>
                        <m:r>
                          <a:rPr sz="1700" i="1">
                            <a:solidFill>
                              <a:srgbClr val="000000"/>
                            </a:solidFill>
                            <a:latin typeface="Cambria Math" panose="02040503050406030204" pitchFamily="18" charset="0"/>
                          </a:rPr>
                          <m:t>2</m:t>
                        </m:r>
                      </m:sub>
                    </m:sSub>
                  </m:oMath>
                </a14:m>
                <a:r>
                  <a:t> source location</a:t>
                </a:r>
                <a:br/>
                <a:r>
                  <a:t> &lt; 1km from truth.</a:t>
                </a:r>
                <a:br/>
                <a:endParaRPr/>
              </a:p>
              <a:p>
                <a:pPr marR="457200" defTabSz="647700">
                  <a:lnSpc>
                    <a:spcPct val="120000"/>
                  </a:lnSpc>
                  <a:defRPr sz="1300"/>
                </a:pPr>
                <a14:m>
                  <m:oMath xmlns:m="http://schemas.openxmlformats.org/officeDocument/2006/math">
                    <m:sSub>
                      <m:sSubPr>
                        <m:ctrlPr>
                          <a:rPr sz="1550" i="1">
                            <a:solidFill>
                              <a:srgbClr val="000000"/>
                            </a:solidFill>
                            <a:latin typeface="Cambria Math" panose="02040503050406030204" pitchFamily="18" charset="0"/>
                          </a:rPr>
                        </m:ctrlPr>
                      </m:sSubPr>
                      <m:e>
                        <m:r>
                          <a:rPr sz="1550" i="1">
                            <a:solidFill>
                              <a:srgbClr val="000000"/>
                            </a:solidFill>
                            <a:latin typeface="Cambria Math" panose="02040503050406030204" pitchFamily="18" charset="0"/>
                          </a:rPr>
                          <m:t>𝐿</m:t>
                        </m:r>
                      </m:e>
                      <m:sub>
                        <m:r>
                          <a:rPr sz="1550" i="1">
                            <a:solidFill>
                              <a:srgbClr val="000000"/>
                            </a:solidFill>
                            <a:latin typeface="Cambria Math" panose="02040503050406030204" pitchFamily="18" charset="0"/>
                          </a:rPr>
                          <m:t>2</m:t>
                        </m:r>
                      </m:sub>
                    </m:sSub>
                  </m:oMath>
                </a14:m>
                <a:r>
                  <a:t> source location </a:t>
                </a:r>
                <a:br/>
                <a:r>
                  <a:t>~32km from truth.</a:t>
                </a:r>
              </a:p>
            </p:txBody>
          </p:sp>
        </mc:Choice>
        <mc:Fallback xmlns="">
          <p:sp>
            <p:nvSpPr>
              <p:cNvPr id="1563" name="source location  &lt; 1km from truth.…"/>
              <p:cNvSpPr txBox="1">
                <a:spLocks noRot="1" noChangeAspect="1" noMove="1" noResize="1" noEditPoints="1" noAdjustHandles="1" noChangeArrowheads="1" noChangeShapeType="1" noTextEdit="1"/>
              </p:cNvSpPr>
              <p:nvPr/>
            </p:nvSpPr>
            <p:spPr>
              <a:xfrm>
                <a:off x="11044056" y="4733340"/>
                <a:ext cx="1521800" cy="1543086"/>
              </a:xfrm>
              <a:prstGeom prst="rect">
                <a:avLst/>
              </a:prstGeom>
              <a:blipFill>
                <a:blip r:embed="rId3"/>
                <a:stretch>
                  <a:fillRect l="-17355"/>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64" name="solution waveform"/>
              <p:cNvSpPr txBox="1"/>
              <p:nvPr/>
            </p:nvSpPr>
            <p:spPr>
              <a:xfrm>
                <a:off x="10858003" y="6556512"/>
                <a:ext cx="1563711" cy="292049"/>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algn="l" defTabSz="647700">
                  <a:lnSpc>
                    <a:spcPct val="150000"/>
                  </a:lnSpc>
                  <a:defRPr sz="1200"/>
                </a:pPr>
                <a14:m>
                  <m:oMath xmlns:m="http://schemas.openxmlformats.org/officeDocument/2006/math">
                    <m:sSub>
                      <m:sSubPr>
                        <m:ctrlPr>
                          <a:rPr sz="1450" i="1">
                            <a:solidFill>
                              <a:srgbClr val="000000"/>
                            </a:solidFill>
                            <a:latin typeface="Cambria Math" panose="02040503050406030204" pitchFamily="18" charset="0"/>
                          </a:rPr>
                        </m:ctrlPr>
                      </m:sSubPr>
                      <m:e>
                        <m:r>
                          <a:rPr sz="1450" i="1">
                            <a:solidFill>
                              <a:srgbClr val="000000"/>
                            </a:solidFill>
                            <a:latin typeface="Cambria Math" panose="02040503050406030204" pitchFamily="18" charset="0"/>
                          </a:rPr>
                          <m:t>𝐿</m:t>
                        </m:r>
                      </m:e>
                      <m:sub>
                        <m:r>
                          <a:rPr sz="1450" i="1">
                            <a:solidFill>
                              <a:srgbClr val="000000"/>
                            </a:solidFill>
                            <a:latin typeface="Cambria Math" panose="02040503050406030204" pitchFamily="18" charset="0"/>
                          </a:rPr>
                          <m:t>2</m:t>
                        </m:r>
                      </m:sub>
                    </m:sSub>
                  </m:oMath>
                </a14:m>
                <a:r>
                  <a:t> solution waveform</a:t>
                </a:r>
              </a:p>
            </p:txBody>
          </p:sp>
        </mc:Choice>
        <mc:Fallback xmlns="">
          <p:sp>
            <p:nvSpPr>
              <p:cNvPr id="1564" name="solution waveform"/>
              <p:cNvSpPr txBox="1">
                <a:spLocks noRot="1" noChangeAspect="1" noMove="1" noResize="1" noEditPoints="1" noAdjustHandles="1" noChangeArrowheads="1" noChangeShapeType="1" noTextEdit="1"/>
              </p:cNvSpPr>
              <p:nvPr/>
            </p:nvSpPr>
            <p:spPr>
              <a:xfrm>
                <a:off x="10858003" y="6556512"/>
                <a:ext cx="1563711" cy="292049"/>
              </a:xfrm>
              <a:prstGeom prst="rect">
                <a:avLst/>
              </a:prstGeom>
              <a:blipFill>
                <a:blip r:embed="rId4"/>
                <a:stretch>
                  <a:fillRect l="-800" r="-1600" b="-250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pic>
        <p:nvPicPr>
          <p:cNvPr id="1565" name="seis_final_Wavg_L2_40_40_10_r0_4.pdf" descr="seis_final_Wavg_L2_40_40_10_r0_4.pdf"/>
          <p:cNvPicPr>
            <a:picLocks noChangeAspect="1"/>
          </p:cNvPicPr>
          <p:nvPr/>
        </p:nvPicPr>
        <p:blipFill>
          <a:blip r:embed="rId5"/>
          <a:stretch>
            <a:fillRect/>
          </a:stretch>
        </p:blipFill>
        <p:spPr>
          <a:xfrm>
            <a:off x="690998" y="5980429"/>
            <a:ext cx="9962946" cy="3320982"/>
          </a:xfrm>
          <a:prstGeom prst="rect">
            <a:avLst/>
          </a:prstGeom>
          <a:ln w="12700">
            <a:miter lim="400000"/>
          </a:ln>
        </p:spPr>
      </p:pic>
      <p:sp>
        <p:nvSpPr>
          <p:cNvPr id="1566" name="Station 1065"/>
          <p:cNvSpPr txBox="1"/>
          <p:nvPr/>
        </p:nvSpPr>
        <p:spPr>
          <a:xfrm>
            <a:off x="2935425" y="6562836"/>
            <a:ext cx="970137"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atin typeface="Helvetica"/>
                <a:ea typeface="Helvetica"/>
                <a:cs typeface="Helvetica"/>
                <a:sym typeface="Helvetica"/>
              </a:defRPr>
            </a:lvl1pPr>
          </a:lstStyle>
          <a:p>
            <a:r>
              <a:t>Station 1065</a:t>
            </a:r>
          </a:p>
        </p:txBody>
      </p:sp>
      <p:sp>
        <p:nvSpPr>
          <p:cNvPr id="1567" name="Station 1066"/>
          <p:cNvSpPr txBox="1"/>
          <p:nvPr/>
        </p:nvSpPr>
        <p:spPr>
          <a:xfrm>
            <a:off x="2935425" y="7839746"/>
            <a:ext cx="970137" cy="279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200">
                <a:latin typeface="Helvetica"/>
                <a:ea typeface="Helvetica"/>
                <a:cs typeface="Helvetica"/>
                <a:sym typeface="Helvetica"/>
              </a:defRPr>
            </a:lvl1pPr>
          </a:lstStyle>
          <a:p>
            <a:r>
              <a:t>Station 1066</a:t>
            </a:r>
          </a:p>
        </p:txBody>
      </p:sp>
      <p:sp>
        <p:nvSpPr>
          <p:cNvPr id="1568" name="Line"/>
          <p:cNvSpPr/>
          <p:nvPr/>
        </p:nvSpPr>
        <p:spPr>
          <a:xfrm flipH="1">
            <a:off x="10283436" y="6712998"/>
            <a:ext cx="582213" cy="250895"/>
          </a:xfrm>
          <a:prstGeom prst="line">
            <a:avLst/>
          </a:prstGeom>
          <a:ln w="12700">
            <a:solidFill>
              <a:srgbClr val="000000"/>
            </a:solidFill>
            <a:miter lim="400000"/>
            <a:tailEnd type="triangle"/>
          </a:ln>
        </p:spPr>
        <p:txBody>
          <a:bodyPr lIns="50800" tIns="50800" rIns="50800" bIns="50800" anchor="ctr"/>
          <a:lstStyle/>
          <a:p>
            <a:pPr>
              <a:defRPr sz="2400"/>
            </a:pPr>
            <a:endParaRPr/>
          </a:p>
        </p:txBody>
      </p:sp>
      <mc:AlternateContent xmlns:mc="http://schemas.openxmlformats.org/markup-compatibility/2006" xmlns:a14="http://schemas.microsoft.com/office/drawing/2010/main">
        <mc:Choice Requires="a14">
          <p:sp>
            <p:nvSpPr>
              <p:cNvPr id="1569" name="solution waveform"/>
              <p:cNvSpPr txBox="1"/>
              <p:nvPr/>
            </p:nvSpPr>
            <p:spPr>
              <a:xfrm>
                <a:off x="10701204" y="7210153"/>
                <a:ext cx="1602556" cy="292049"/>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algn="l" defTabSz="647700">
                  <a:lnSpc>
                    <a:spcPct val="150000"/>
                  </a:lnSpc>
                  <a:defRPr sz="1200"/>
                </a:pPr>
                <a14:m>
                  <m:oMath xmlns:m="http://schemas.openxmlformats.org/officeDocument/2006/math">
                    <m:sSub>
                      <m:sSubPr>
                        <m:ctrlPr>
                          <a:rPr sz="1550" i="1">
                            <a:solidFill>
                              <a:srgbClr val="000000"/>
                            </a:solidFill>
                            <a:latin typeface="Cambria Math" panose="02040503050406030204" pitchFamily="18" charset="0"/>
                          </a:rPr>
                        </m:ctrlPr>
                      </m:sSubPr>
                      <m:e>
                        <m:r>
                          <a:rPr sz="1550" i="1">
                            <a:solidFill>
                              <a:srgbClr val="000000"/>
                            </a:solidFill>
                            <a:latin typeface="Cambria Math" panose="02040503050406030204" pitchFamily="18" charset="0"/>
                          </a:rPr>
                          <m:t>𝑊</m:t>
                        </m:r>
                      </m:e>
                      <m:sub>
                        <m:r>
                          <a:rPr sz="1550" i="1">
                            <a:solidFill>
                              <a:srgbClr val="000000"/>
                            </a:solidFill>
                            <a:latin typeface="Cambria Math" panose="02040503050406030204" pitchFamily="18" charset="0"/>
                          </a:rPr>
                          <m:t>2</m:t>
                        </m:r>
                      </m:sub>
                    </m:sSub>
                  </m:oMath>
                </a14:m>
                <a:r>
                  <a:t> solution waveform</a:t>
                </a:r>
              </a:p>
            </p:txBody>
          </p:sp>
        </mc:Choice>
        <mc:Fallback xmlns="">
          <p:sp>
            <p:nvSpPr>
              <p:cNvPr id="1569" name="solution waveform"/>
              <p:cNvSpPr txBox="1">
                <a:spLocks noRot="1" noChangeAspect="1" noMove="1" noResize="1" noEditPoints="1" noAdjustHandles="1" noChangeArrowheads="1" noChangeShapeType="1" noTextEdit="1"/>
              </p:cNvSpPr>
              <p:nvPr/>
            </p:nvSpPr>
            <p:spPr>
              <a:xfrm>
                <a:off x="10701204" y="7210153"/>
                <a:ext cx="1602556" cy="292049"/>
              </a:xfrm>
              <a:prstGeom prst="rect">
                <a:avLst/>
              </a:prstGeom>
              <a:blipFill>
                <a:blip r:embed="rId6"/>
                <a:stretch>
                  <a:fillRect l="-787" r="-3937" b="-29167"/>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570" name="Line"/>
          <p:cNvSpPr/>
          <p:nvPr/>
        </p:nvSpPr>
        <p:spPr>
          <a:xfrm flipH="1">
            <a:off x="9110534" y="7317810"/>
            <a:ext cx="1601660" cy="246141"/>
          </a:xfrm>
          <a:prstGeom prst="line">
            <a:avLst/>
          </a:prstGeom>
          <a:ln w="12700">
            <a:solidFill>
              <a:srgbClr val="000000"/>
            </a:solidFill>
            <a:miter lim="400000"/>
            <a:tailEnd type="triangle"/>
          </a:ln>
        </p:spPr>
        <p:txBody>
          <a:bodyPr lIns="50800" tIns="50800" rIns="50800" bIns="50800" anchor="ctr"/>
          <a:lstStyle/>
          <a:p>
            <a:pPr>
              <a:defRPr sz="2400"/>
            </a:pPr>
            <a:endParaRP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9" name="Optimisation performance:  Least squares vs Wasserstein distance"/>
          <p:cNvSpPr txBox="1">
            <a:spLocks noGrp="1"/>
          </p:cNvSpPr>
          <p:nvPr>
            <p:ph type="title"/>
          </p:nvPr>
        </p:nvSpPr>
        <p:spPr>
          <a:xfrm>
            <a:off x="1050079" y="-320530"/>
            <a:ext cx="11651864" cy="2529590"/>
          </a:xfrm>
          <a:prstGeom prst="rect">
            <a:avLst/>
          </a:prstGeom>
        </p:spPr>
        <p:txBody>
          <a:bodyPr anchor="ctr"/>
          <a:lstStyle/>
          <a:p>
            <a:pPr marR="457200" defTabSz="647700">
              <a:defRPr sz="3500">
                <a:latin typeface="+mn-lt"/>
                <a:ea typeface="+mn-ea"/>
                <a:cs typeface="+mn-cs"/>
                <a:sym typeface="Helvetica Light"/>
              </a:defRPr>
            </a:pPr>
            <a:r>
              <a:t>Optimisation performance: </a:t>
            </a:r>
            <a:br/>
            <a:r>
              <a:t>Least squares vs Wasserstein distance</a:t>
            </a:r>
          </a:p>
        </p:txBody>
      </p:sp>
      <p:sp>
        <p:nvSpPr>
          <p:cNvPr id="1590" name="Slide Number"/>
          <p:cNvSpPr txBox="1">
            <a:spLocks noGrp="1"/>
          </p:cNvSpPr>
          <p:nvPr>
            <p:ph type="sldNum" sz="quarter" idx="2"/>
          </p:nvPr>
        </p:nvSpPr>
        <p:spPr>
          <a:xfrm>
            <a:off x="12175569" y="9040585"/>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35</a:t>
            </a:fld>
            <a:endParaRPr/>
          </a:p>
        </p:txBody>
      </p:sp>
      <p:sp>
        <p:nvSpPr>
          <p:cNvPr id="1591" name="True source location"/>
          <p:cNvSpPr txBox="1"/>
          <p:nvPr/>
        </p:nvSpPr>
        <p:spPr>
          <a:xfrm>
            <a:off x="2078416" y="8009763"/>
            <a:ext cx="1764585" cy="304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160513" marR="457200" indent="-160513" defTabSz="647700">
              <a:lnSpc>
                <a:spcPct val="120000"/>
              </a:lnSpc>
              <a:buSzPct val="156000"/>
              <a:buChar char="•"/>
              <a:defRPr sz="1300">
                <a:latin typeface="Helvetica"/>
                <a:ea typeface="Helvetica"/>
                <a:cs typeface="Helvetica"/>
                <a:sym typeface="Helvetica"/>
              </a:defRPr>
            </a:lvl1pPr>
          </a:lstStyle>
          <a:p>
            <a:r>
              <a:t>True source location</a:t>
            </a:r>
          </a:p>
        </p:txBody>
      </p:sp>
      <p:pic>
        <p:nvPicPr>
          <p:cNvPr id="1592" name="Solution_error_L2_vs_OT_log.pdf" descr="Solution_error_L2_vs_OT_log.pdf"/>
          <p:cNvPicPr>
            <a:picLocks noChangeAspect="1"/>
          </p:cNvPicPr>
          <p:nvPr/>
        </p:nvPicPr>
        <p:blipFill>
          <a:blip r:embed="rId2"/>
          <a:stretch>
            <a:fillRect/>
          </a:stretch>
        </p:blipFill>
        <p:spPr>
          <a:xfrm>
            <a:off x="6879666" y="3351031"/>
            <a:ext cx="4044832" cy="4044832"/>
          </a:xfrm>
          <a:prstGeom prst="rect">
            <a:avLst/>
          </a:prstGeom>
          <a:ln w="12700">
            <a:miter lim="400000"/>
          </a:ln>
        </p:spPr>
      </p:pic>
      <p:sp>
        <p:nvSpPr>
          <p:cNvPr id="1593" name="Results of 48 Repeat relocations from different starting guesses up to 85 km from true source location."/>
          <p:cNvSpPr txBox="1"/>
          <p:nvPr/>
        </p:nvSpPr>
        <p:spPr>
          <a:xfrm>
            <a:off x="1381348" y="2037558"/>
            <a:ext cx="10512172"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800"/>
            </a:lvl1pPr>
          </a:lstStyle>
          <a:p>
            <a:r>
              <a:t>Results of 48 Repeat relocations from different starting guesses up to 85 km from true source location.</a:t>
            </a:r>
          </a:p>
        </p:txBody>
      </p:sp>
      <p:pic>
        <p:nvPicPr>
          <p:cNvPr id="1594" name="misfit_solution_L2_10km.png" descr="misfit_solution_L2_10km.png"/>
          <p:cNvPicPr>
            <a:picLocks noChangeAspect="1"/>
          </p:cNvPicPr>
          <p:nvPr/>
        </p:nvPicPr>
        <p:blipFill>
          <a:blip r:embed="rId3"/>
          <a:stretch>
            <a:fillRect/>
          </a:stretch>
        </p:blipFill>
        <p:spPr>
          <a:xfrm>
            <a:off x="715506" y="3191745"/>
            <a:ext cx="5183553" cy="4044832"/>
          </a:xfrm>
          <a:prstGeom prst="rect">
            <a:avLst/>
          </a:prstGeom>
          <a:ln w="12700">
            <a:miter lim="400000"/>
          </a:ln>
        </p:spPr>
      </p:pic>
      <p:sp>
        <p:nvSpPr>
          <p:cNvPr id="1595" name="Circle"/>
          <p:cNvSpPr/>
          <p:nvPr/>
        </p:nvSpPr>
        <p:spPr>
          <a:xfrm>
            <a:off x="1177359" y="3474333"/>
            <a:ext cx="131433" cy="131433"/>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596" name="Circle"/>
          <p:cNvSpPr/>
          <p:nvPr/>
        </p:nvSpPr>
        <p:spPr>
          <a:xfrm>
            <a:off x="1177359" y="6790015"/>
            <a:ext cx="131433" cy="131432"/>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597" name="Circle"/>
          <p:cNvSpPr/>
          <p:nvPr/>
        </p:nvSpPr>
        <p:spPr>
          <a:xfrm>
            <a:off x="4842384" y="6790015"/>
            <a:ext cx="131433" cy="131432"/>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598" name="Circle"/>
          <p:cNvSpPr/>
          <p:nvPr/>
        </p:nvSpPr>
        <p:spPr>
          <a:xfrm>
            <a:off x="4842384" y="3474333"/>
            <a:ext cx="131433" cy="131433"/>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599" name="Circle"/>
          <p:cNvSpPr/>
          <p:nvPr/>
        </p:nvSpPr>
        <p:spPr>
          <a:xfrm>
            <a:off x="4405441" y="3972728"/>
            <a:ext cx="131432" cy="131433"/>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600" name="Circle"/>
          <p:cNvSpPr/>
          <p:nvPr/>
        </p:nvSpPr>
        <p:spPr>
          <a:xfrm>
            <a:off x="1737206" y="3972728"/>
            <a:ext cx="131433" cy="131433"/>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601" name="Circle"/>
          <p:cNvSpPr/>
          <p:nvPr/>
        </p:nvSpPr>
        <p:spPr>
          <a:xfrm>
            <a:off x="4374186" y="6285456"/>
            <a:ext cx="131433" cy="131433"/>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602" name="Circle"/>
          <p:cNvSpPr/>
          <p:nvPr/>
        </p:nvSpPr>
        <p:spPr>
          <a:xfrm>
            <a:off x="1705952" y="6285456"/>
            <a:ext cx="131433" cy="131433"/>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603" name="Circle"/>
          <p:cNvSpPr/>
          <p:nvPr/>
        </p:nvSpPr>
        <p:spPr>
          <a:xfrm>
            <a:off x="3686768" y="4561277"/>
            <a:ext cx="131433" cy="131433"/>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604" name="Circle"/>
          <p:cNvSpPr/>
          <p:nvPr/>
        </p:nvSpPr>
        <p:spPr>
          <a:xfrm>
            <a:off x="2415908" y="4561277"/>
            <a:ext cx="131433" cy="131433"/>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605" name="Circle"/>
          <p:cNvSpPr/>
          <p:nvPr/>
        </p:nvSpPr>
        <p:spPr>
          <a:xfrm>
            <a:off x="3666783" y="5713489"/>
            <a:ext cx="131433" cy="131433"/>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606" name="Circle"/>
          <p:cNvSpPr/>
          <p:nvPr/>
        </p:nvSpPr>
        <p:spPr>
          <a:xfrm>
            <a:off x="2395923" y="5713489"/>
            <a:ext cx="131433" cy="131433"/>
          </a:xfrm>
          <a:prstGeom prst="ellipse">
            <a:avLst/>
          </a:prstGeom>
          <a:solidFill>
            <a:srgbClr val="00FDFF"/>
          </a:solidFill>
          <a:ln w="12700">
            <a:miter lim="400000"/>
          </a:ln>
        </p:spPr>
        <p:txBody>
          <a:bodyPr lIns="50800" tIns="50800" rIns="50800" bIns="50800" anchor="ctr"/>
          <a:lstStyle/>
          <a:p>
            <a:pPr>
              <a:defRPr sz="2400">
                <a:solidFill>
                  <a:srgbClr val="FFFFFF"/>
                </a:solidFill>
              </a:defRPr>
            </a:pPr>
            <a:endParaRPr/>
          </a:p>
        </p:txBody>
      </p:sp>
      <p:sp>
        <p:nvSpPr>
          <p:cNvPr id="1607" name="Circle"/>
          <p:cNvSpPr/>
          <p:nvPr/>
        </p:nvSpPr>
        <p:spPr>
          <a:xfrm>
            <a:off x="1867346" y="7356951"/>
            <a:ext cx="121146" cy="121147"/>
          </a:xfrm>
          <a:prstGeom prst="ellipse">
            <a:avLst/>
          </a:prstGeom>
          <a:solidFill>
            <a:srgbClr val="00FDFF"/>
          </a:solidFill>
          <a:ln w="25400">
            <a:solidFill>
              <a:srgbClr val="000000"/>
            </a:solidFill>
            <a:miter lim="400000"/>
          </a:ln>
        </p:spPr>
        <p:txBody>
          <a:bodyPr lIns="50800" tIns="50800" rIns="50800" bIns="50800" anchor="ctr"/>
          <a:lstStyle/>
          <a:p>
            <a:pPr>
              <a:defRPr sz="2400">
                <a:solidFill>
                  <a:srgbClr val="FFFFFF"/>
                </a:solidFill>
              </a:defRPr>
            </a:pPr>
            <a:endParaRPr/>
          </a:p>
        </p:txBody>
      </p:sp>
      <p:sp>
        <p:nvSpPr>
          <p:cNvPr id="1608" name="Optimisation Initial location"/>
          <p:cNvSpPr txBox="1"/>
          <p:nvPr/>
        </p:nvSpPr>
        <p:spPr>
          <a:xfrm>
            <a:off x="2091439" y="7265124"/>
            <a:ext cx="2078089" cy="304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300">
                <a:latin typeface="Helvetica"/>
                <a:ea typeface="Helvetica"/>
                <a:cs typeface="Helvetica"/>
                <a:sym typeface="Helvetica"/>
              </a:defRPr>
            </a:lvl1pPr>
          </a:lstStyle>
          <a:p>
            <a:r>
              <a:t>Optimisation Initial location</a:t>
            </a:r>
          </a:p>
        </p:txBody>
      </p:sp>
      <p:sp>
        <p:nvSpPr>
          <p:cNvPr id="1609" name="Initial depths, 10, 20, 30, 40 km"/>
          <p:cNvSpPr txBox="1"/>
          <p:nvPr/>
        </p:nvSpPr>
        <p:spPr>
          <a:xfrm>
            <a:off x="1903163" y="7602528"/>
            <a:ext cx="2454641" cy="3048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lnSpc>
                <a:spcPct val="120000"/>
              </a:lnSpc>
              <a:defRPr sz="1300">
                <a:latin typeface="Helvetica"/>
                <a:ea typeface="Helvetica"/>
                <a:cs typeface="Helvetica"/>
                <a:sym typeface="Helvetica"/>
              </a:defRPr>
            </a:lvl1pPr>
          </a:lstStyle>
          <a:p>
            <a:r>
              <a:t>Initial depths, 10, 20, 30, 40 km </a:t>
            </a:r>
          </a:p>
        </p:txBody>
      </p:sp>
      <mc:AlternateContent xmlns:mc="http://schemas.openxmlformats.org/markup-compatibility/2006" xmlns:a14="http://schemas.microsoft.com/office/drawing/2010/main">
        <mc:Choice Requires="a14">
          <p:sp>
            <p:nvSpPr>
              <p:cNvPr id="1610" name="location error vs   location error"/>
              <p:cNvSpPr txBox="1"/>
              <p:nvPr/>
            </p:nvSpPr>
            <p:spPr>
              <a:xfrm>
                <a:off x="7528218" y="3000923"/>
                <a:ext cx="3225072" cy="344745"/>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defRPr sz="1500">
                    <a:latin typeface="Helvetica"/>
                    <a:ea typeface="Helvetica"/>
                    <a:cs typeface="Helvetica"/>
                    <a:sym typeface="Helvetica"/>
                  </a:defRPr>
                </a:pPr>
                <a14:m>
                  <m:oMath xmlns:m="http://schemas.openxmlformats.org/officeDocument/2006/math">
                    <m:sSub>
                      <m:sSubPr>
                        <m:ctrlPr>
                          <a:rPr sz="1800" i="1">
                            <a:solidFill>
                              <a:srgbClr val="000000"/>
                            </a:solidFill>
                            <a:latin typeface="Cambria Math" panose="02040503050406030204" pitchFamily="18" charset="0"/>
                          </a:rPr>
                        </m:ctrlPr>
                      </m:sSubPr>
                      <m:e>
                        <m:r>
                          <a:rPr sz="1800" i="1">
                            <a:solidFill>
                              <a:srgbClr val="000000"/>
                            </a:solidFill>
                            <a:latin typeface="Cambria Math" panose="02040503050406030204" pitchFamily="18" charset="0"/>
                          </a:rPr>
                          <m:t>𝐿</m:t>
                        </m:r>
                      </m:e>
                      <m:sub>
                        <m:r>
                          <a:rPr sz="1800" i="1">
                            <a:solidFill>
                              <a:srgbClr val="000000"/>
                            </a:solidFill>
                            <a:latin typeface="Cambria Math" panose="02040503050406030204" pitchFamily="18" charset="0"/>
                          </a:rPr>
                          <m:t>2</m:t>
                        </m:r>
                      </m:sub>
                    </m:sSub>
                  </m:oMath>
                </a14:m>
                <a:r>
                  <a:t> location error vs </a:t>
                </a:r>
                <a14:m>
                  <m:oMath xmlns:m="http://schemas.openxmlformats.org/officeDocument/2006/math">
                    <m:sSub>
                      <m:sSubPr>
                        <m:ctrlPr>
                          <a:rPr sz="1950" i="1">
                            <a:solidFill>
                              <a:srgbClr val="000000"/>
                            </a:solidFill>
                            <a:latin typeface="Cambria Math" panose="02040503050406030204" pitchFamily="18" charset="0"/>
                          </a:rPr>
                        </m:ctrlPr>
                      </m:sSubPr>
                      <m:e>
                        <m:r>
                          <a:rPr sz="1950" i="1">
                            <a:solidFill>
                              <a:srgbClr val="000000"/>
                            </a:solidFill>
                            <a:latin typeface="Cambria Math" panose="02040503050406030204" pitchFamily="18" charset="0"/>
                          </a:rPr>
                          <m:t>𝑊</m:t>
                        </m:r>
                      </m:e>
                      <m:sub>
                        <m:r>
                          <a:rPr sz="1950" i="1">
                            <a:solidFill>
                              <a:srgbClr val="000000"/>
                            </a:solidFill>
                            <a:latin typeface="Cambria Math" panose="02040503050406030204" pitchFamily="18" charset="0"/>
                          </a:rPr>
                          <m:t>2</m:t>
                        </m:r>
                      </m:sub>
                    </m:sSub>
                  </m:oMath>
                </a14:m>
                <a:r>
                  <a:t> location error</a:t>
                </a:r>
              </a:p>
            </p:txBody>
          </p:sp>
        </mc:Choice>
        <mc:Fallback xmlns="">
          <p:sp>
            <p:nvSpPr>
              <p:cNvPr id="1610" name="location error vs   location error"/>
              <p:cNvSpPr txBox="1">
                <a:spLocks noRot="1" noChangeAspect="1" noMove="1" noResize="1" noEditPoints="1" noAdjustHandles="1" noChangeArrowheads="1" noChangeShapeType="1" noTextEdit="1"/>
              </p:cNvSpPr>
              <p:nvPr/>
            </p:nvSpPr>
            <p:spPr>
              <a:xfrm>
                <a:off x="7528218" y="3000923"/>
                <a:ext cx="3225072" cy="344745"/>
              </a:xfrm>
              <a:prstGeom prst="rect">
                <a:avLst/>
              </a:prstGeom>
              <a:blipFill>
                <a:blip r:embed="rId4"/>
                <a:stretch>
                  <a:fillRect l="-8627" b="-2500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611" name="Within 1 km of…"/>
          <p:cNvSpPr txBox="1"/>
          <p:nvPr/>
        </p:nvSpPr>
        <p:spPr>
          <a:xfrm>
            <a:off x="10873734" y="5236243"/>
            <a:ext cx="1570483" cy="548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defTabSz="647700">
              <a:lnSpc>
                <a:spcPct val="120000"/>
              </a:lnSpc>
              <a:defRPr sz="1300"/>
            </a:pPr>
            <a:r>
              <a:t>Within 1 km of </a:t>
            </a:r>
          </a:p>
          <a:p>
            <a:pPr marR="457200" defTabSz="647700">
              <a:lnSpc>
                <a:spcPct val="120000"/>
              </a:lnSpc>
              <a:defRPr sz="1300"/>
            </a:pPr>
            <a:r>
              <a:t>true source location</a:t>
            </a:r>
          </a:p>
        </p:txBody>
      </p:sp>
      <p:sp>
        <p:nvSpPr>
          <p:cNvPr id="1612" name="Line"/>
          <p:cNvSpPr/>
          <p:nvPr/>
        </p:nvSpPr>
        <p:spPr>
          <a:xfrm flipH="1">
            <a:off x="10311669" y="5838226"/>
            <a:ext cx="1081733" cy="847939"/>
          </a:xfrm>
          <a:prstGeom prst="line">
            <a:avLst/>
          </a:prstGeom>
          <a:ln w="25400">
            <a:solidFill>
              <a:srgbClr val="009051"/>
            </a:solidFill>
            <a:miter lim="400000"/>
            <a:tailEnd type="triangle"/>
          </a:ln>
        </p:spPr>
        <p:txBody>
          <a:bodyPr lIns="50800" tIns="50800" rIns="50800" bIns="50800" anchor="ctr"/>
          <a:lstStyle/>
          <a:p>
            <a:pPr>
              <a:defRPr sz="2400"/>
            </a:pPr>
            <a:endParaRPr/>
          </a:p>
        </p:txBody>
      </p:sp>
      <p:sp>
        <p:nvSpPr>
          <p:cNvPr id="1613" name="29% converged minimizing Least squares norm of waveform misfit"/>
          <p:cNvSpPr txBox="1"/>
          <p:nvPr/>
        </p:nvSpPr>
        <p:spPr>
          <a:xfrm>
            <a:off x="5611958" y="7781691"/>
            <a:ext cx="7057592"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L="222250" marR="457200" indent="-222250" defTabSz="647700">
              <a:buSzPct val="75000"/>
              <a:buChar char="❖"/>
              <a:defRPr sz="1800">
                <a:solidFill>
                  <a:schemeClr val="accent5"/>
                </a:solidFill>
                <a:latin typeface="Helvetica"/>
                <a:ea typeface="Helvetica"/>
                <a:cs typeface="Helvetica"/>
                <a:sym typeface="Helvetica"/>
              </a:defRPr>
            </a:lvl1pPr>
          </a:lstStyle>
          <a:p>
            <a:r>
              <a:t>29% converged minimizing Least squares norm of waveform misfit</a:t>
            </a:r>
          </a:p>
        </p:txBody>
      </p:sp>
      <mc:AlternateContent xmlns:mc="http://schemas.openxmlformats.org/markup-compatibility/2006" xmlns:a14="http://schemas.microsoft.com/office/drawing/2010/main">
        <mc:Choice Requires="a14">
          <p:sp>
            <p:nvSpPr>
              <p:cNvPr id="1614" name="79% converged minimizing   distance between waveforms"/>
              <p:cNvSpPr txBox="1"/>
              <p:nvPr/>
            </p:nvSpPr>
            <p:spPr>
              <a:xfrm>
                <a:off x="5611493" y="8219262"/>
                <a:ext cx="6465314" cy="398454"/>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L="222250" marR="457200" indent="-222250" defTabSz="647700">
                  <a:buSzPct val="75000"/>
                  <a:buChar char="❖"/>
                  <a:defRPr sz="1800">
                    <a:solidFill>
                      <a:schemeClr val="accent5"/>
                    </a:solidFill>
                    <a:latin typeface="Helvetica"/>
                    <a:ea typeface="Helvetica"/>
                    <a:cs typeface="Helvetica"/>
                    <a:sym typeface="Helvetica"/>
                  </a:defRPr>
                </a:pPr>
                <a:r>
                  <a:t>79% converged minimizing </a:t>
                </a:r>
                <a14:m>
                  <m:oMath xmlns:m="http://schemas.openxmlformats.org/officeDocument/2006/math">
                    <m:sSub>
                      <m:sSubPr>
                        <m:ctrlPr>
                          <a:rPr sz="2350" i="1">
                            <a:solidFill>
                              <a:srgbClr val="C82505"/>
                            </a:solidFill>
                            <a:latin typeface="Cambria Math" panose="02040503050406030204" pitchFamily="18" charset="0"/>
                          </a:rPr>
                        </m:ctrlPr>
                      </m:sSubPr>
                      <m:e>
                        <m:r>
                          <a:rPr sz="2350" i="1">
                            <a:solidFill>
                              <a:srgbClr val="C82505"/>
                            </a:solidFill>
                            <a:latin typeface="Cambria Math" panose="02040503050406030204" pitchFamily="18" charset="0"/>
                          </a:rPr>
                          <m:t>𝑊</m:t>
                        </m:r>
                      </m:e>
                      <m:sub>
                        <m:r>
                          <a:rPr sz="2350" i="1">
                            <a:solidFill>
                              <a:srgbClr val="C82505"/>
                            </a:solidFill>
                            <a:latin typeface="Cambria Math" panose="02040503050406030204" pitchFamily="18" charset="0"/>
                          </a:rPr>
                          <m:t>2</m:t>
                        </m:r>
                      </m:sub>
                    </m:sSub>
                  </m:oMath>
                </a14:m>
                <a:r>
                  <a:t> distance between waveforms</a:t>
                </a:r>
                <a:endParaRPr>
                  <a:solidFill>
                    <a:srgbClr val="C82506"/>
                  </a:solidFill>
                </a:endParaRPr>
              </a:p>
            </p:txBody>
          </p:sp>
        </mc:Choice>
        <mc:Fallback xmlns="">
          <p:sp>
            <p:nvSpPr>
              <p:cNvPr id="1614" name="79% converged minimizing   distance between waveforms"/>
              <p:cNvSpPr txBox="1">
                <a:spLocks noRot="1" noChangeAspect="1" noMove="1" noResize="1" noEditPoints="1" noAdjustHandles="1" noChangeArrowheads="1" noChangeShapeType="1" noTextEdit="1"/>
              </p:cNvSpPr>
              <p:nvPr/>
            </p:nvSpPr>
            <p:spPr>
              <a:xfrm>
                <a:off x="5611493" y="8219262"/>
                <a:ext cx="6465314" cy="398454"/>
              </a:xfrm>
              <a:prstGeom prst="rect">
                <a:avLst/>
              </a:prstGeom>
              <a:blipFill>
                <a:blip r:embed="rId5"/>
                <a:stretch>
                  <a:fillRect l="-5108" b="-28125"/>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15" name="Both   and…"/>
              <p:cNvSpPr txBox="1"/>
              <p:nvPr/>
            </p:nvSpPr>
            <p:spPr>
              <a:xfrm>
                <a:off x="6141440" y="6959199"/>
                <a:ext cx="1157526" cy="472895"/>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lnSpc>
                    <a:spcPct val="120000"/>
                  </a:lnSpc>
                  <a:defRPr sz="1100">
                    <a:solidFill>
                      <a:schemeClr val="accent2">
                        <a:hueOff val="-554920"/>
                        <a:satOff val="-21482"/>
                        <a:lumOff val="-6228"/>
                      </a:schemeClr>
                    </a:solidFill>
                  </a:defRPr>
                </a:pPr>
                <a:r>
                  <a:t>Both </a:t>
                </a:r>
                <a14:m>
                  <m:oMath xmlns:m="http://schemas.openxmlformats.org/officeDocument/2006/math">
                    <m:sSub>
                      <m:sSubPr>
                        <m:ctrlPr>
                          <a:rPr sz="1300" i="1">
                            <a:solidFill>
                              <a:srgbClr val="0B5C18"/>
                            </a:solidFill>
                            <a:latin typeface="Cambria Math" panose="02040503050406030204" pitchFamily="18" charset="0"/>
                          </a:rPr>
                        </m:ctrlPr>
                      </m:sSubPr>
                      <m:e>
                        <m:r>
                          <a:rPr sz="1300" i="1">
                            <a:solidFill>
                              <a:srgbClr val="0B5C18"/>
                            </a:solidFill>
                            <a:latin typeface="Cambria Math" panose="02040503050406030204" pitchFamily="18" charset="0"/>
                          </a:rPr>
                          <m:t>𝐿</m:t>
                        </m:r>
                      </m:e>
                      <m:sub>
                        <m:r>
                          <a:rPr sz="1300" i="1">
                            <a:solidFill>
                              <a:srgbClr val="0B5C18"/>
                            </a:solidFill>
                            <a:latin typeface="Cambria Math" panose="02040503050406030204" pitchFamily="18" charset="0"/>
                          </a:rPr>
                          <m:t>2</m:t>
                        </m:r>
                      </m:sub>
                    </m:sSub>
                  </m:oMath>
                </a14:m>
                <a:r>
                  <a:t> and </a:t>
                </a:r>
                <a14:m>
                  <m:oMath xmlns:m="http://schemas.openxmlformats.org/officeDocument/2006/math">
                    <m:sSub>
                      <m:sSubPr>
                        <m:ctrlPr>
                          <a:rPr sz="1400" i="1">
                            <a:solidFill>
                              <a:srgbClr val="0B5C18"/>
                            </a:solidFill>
                            <a:latin typeface="Cambria Math" panose="02040503050406030204" pitchFamily="18" charset="0"/>
                          </a:rPr>
                        </m:ctrlPr>
                      </m:sSubPr>
                      <m:e>
                        <m:r>
                          <a:rPr sz="1400" i="1">
                            <a:solidFill>
                              <a:srgbClr val="0B5C18"/>
                            </a:solidFill>
                            <a:latin typeface="Cambria Math" panose="02040503050406030204" pitchFamily="18" charset="0"/>
                          </a:rPr>
                          <m:t>𝑊</m:t>
                        </m:r>
                      </m:e>
                      <m:sub>
                        <m:r>
                          <a:rPr sz="1400" i="1">
                            <a:solidFill>
                              <a:srgbClr val="0B5C18"/>
                            </a:solidFill>
                            <a:latin typeface="Cambria Math" panose="02040503050406030204" pitchFamily="18" charset="0"/>
                          </a:rPr>
                          <m:t>2</m:t>
                        </m:r>
                      </m:sub>
                    </m:sSub>
                  </m:oMath>
                </a14:m>
                <a:r>
                  <a:t> </a:t>
                </a:r>
              </a:p>
              <a:p>
                <a:pPr marR="457200" defTabSz="647700">
                  <a:lnSpc>
                    <a:spcPct val="120000"/>
                  </a:lnSpc>
                  <a:defRPr sz="1100">
                    <a:solidFill>
                      <a:schemeClr val="accent2">
                        <a:hueOff val="-554920"/>
                        <a:satOff val="-21482"/>
                        <a:lumOff val="-6228"/>
                      </a:schemeClr>
                    </a:solidFill>
                  </a:defRPr>
                </a:pPr>
                <a:r>
                  <a:t>converged</a:t>
                </a:r>
              </a:p>
            </p:txBody>
          </p:sp>
        </mc:Choice>
        <mc:Fallback xmlns="">
          <p:sp>
            <p:nvSpPr>
              <p:cNvPr id="1615" name="Both   and…"/>
              <p:cNvSpPr txBox="1">
                <a:spLocks noRot="1" noChangeAspect="1" noMove="1" noResize="1" noEditPoints="1" noAdjustHandles="1" noChangeArrowheads="1" noChangeShapeType="1" noTextEdit="1"/>
              </p:cNvSpPr>
              <p:nvPr/>
            </p:nvSpPr>
            <p:spPr>
              <a:xfrm>
                <a:off x="6141440" y="6959199"/>
                <a:ext cx="1157526" cy="472895"/>
              </a:xfrm>
              <a:prstGeom prst="rect">
                <a:avLst/>
              </a:prstGeom>
              <a:blipFill>
                <a:blip r:embed="rId6"/>
                <a:stretch>
                  <a:fillRect l="-22826" b="-13158"/>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616" name="Line"/>
          <p:cNvSpPr/>
          <p:nvPr/>
        </p:nvSpPr>
        <p:spPr>
          <a:xfrm flipV="1">
            <a:off x="6879477" y="6706370"/>
            <a:ext cx="567633" cy="202255"/>
          </a:xfrm>
          <a:prstGeom prst="line">
            <a:avLst/>
          </a:prstGeom>
          <a:ln w="25400">
            <a:solidFill>
              <a:srgbClr val="009051"/>
            </a:solidFill>
            <a:miter lim="400000"/>
            <a:tailEnd type="triangle"/>
          </a:ln>
        </p:spPr>
        <p:txBody>
          <a:bodyPr lIns="50800" tIns="50800" rIns="50800" bIns="50800" anchor="ctr"/>
          <a:lstStyle/>
          <a:p>
            <a:pPr>
              <a:defRPr sz="2400"/>
            </a:pPr>
            <a:endParaRPr/>
          </a:p>
        </p:txBody>
      </p:sp>
      <mc:AlternateContent xmlns:mc="http://schemas.openxmlformats.org/markup-compatibility/2006" xmlns:a14="http://schemas.microsoft.com/office/drawing/2010/main">
        <mc:Choice Requires="a14">
          <p:sp>
            <p:nvSpPr>
              <p:cNvPr id="1617" name="converged"/>
              <p:cNvSpPr txBox="1"/>
              <p:nvPr/>
            </p:nvSpPr>
            <p:spPr>
              <a:xfrm>
                <a:off x="8087564" y="6603045"/>
                <a:ext cx="967835" cy="277366"/>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lnSpc>
                    <a:spcPct val="120000"/>
                  </a:lnSpc>
                  <a:defRPr sz="1100">
                    <a:solidFill>
                      <a:schemeClr val="accent2">
                        <a:hueOff val="-902888"/>
                        <a:satOff val="-15377"/>
                        <a:lumOff val="-12864"/>
                      </a:schemeClr>
                    </a:solidFill>
                    <a:latin typeface="Helvetica"/>
                    <a:ea typeface="Helvetica"/>
                    <a:cs typeface="Helvetica"/>
                    <a:sym typeface="Helvetica"/>
                  </a:defRPr>
                </a:pPr>
                <a14:m>
                  <m:oMath xmlns:m="http://schemas.openxmlformats.org/officeDocument/2006/math">
                    <m:sSub>
                      <m:sSubPr>
                        <m:ctrlPr>
                          <a:rPr sz="1300" i="1">
                            <a:solidFill>
                              <a:srgbClr val="054009"/>
                            </a:solidFill>
                            <a:latin typeface="Cambria Math" panose="02040503050406030204" pitchFamily="18" charset="0"/>
                          </a:rPr>
                        </m:ctrlPr>
                      </m:sSubPr>
                      <m:e>
                        <m:r>
                          <a:rPr sz="1300" i="1">
                            <a:solidFill>
                              <a:srgbClr val="054009"/>
                            </a:solidFill>
                            <a:latin typeface="Cambria Math" panose="02040503050406030204" pitchFamily="18" charset="0"/>
                          </a:rPr>
                          <m:t>𝐿</m:t>
                        </m:r>
                      </m:e>
                      <m:sub>
                        <m:r>
                          <a:rPr sz="1300" i="1">
                            <a:solidFill>
                              <a:srgbClr val="054009"/>
                            </a:solidFill>
                            <a:latin typeface="Cambria Math" panose="02040503050406030204" pitchFamily="18" charset="0"/>
                          </a:rPr>
                          <m:t>2</m:t>
                        </m:r>
                      </m:sub>
                    </m:sSub>
                  </m:oMath>
                </a14:m>
                <a:r>
                  <a:t> converged</a:t>
                </a:r>
                <a:endParaRPr>
                  <a:solidFill>
                    <a:srgbClr val="054109"/>
                  </a:solidFill>
                </a:endParaRPr>
              </a:p>
            </p:txBody>
          </p:sp>
        </mc:Choice>
        <mc:Fallback xmlns="">
          <p:sp>
            <p:nvSpPr>
              <p:cNvPr id="1617" name="converged"/>
              <p:cNvSpPr txBox="1">
                <a:spLocks noRot="1" noChangeAspect="1" noMove="1" noResize="1" noEditPoints="1" noAdjustHandles="1" noChangeArrowheads="1" noChangeShapeType="1" noTextEdit="1"/>
              </p:cNvSpPr>
              <p:nvPr/>
            </p:nvSpPr>
            <p:spPr>
              <a:xfrm>
                <a:off x="8087564" y="6603045"/>
                <a:ext cx="967835" cy="277366"/>
              </a:xfrm>
              <a:prstGeom prst="rect">
                <a:avLst/>
              </a:prstGeom>
              <a:blipFill>
                <a:blip r:embed="rId7"/>
                <a:stretch>
                  <a:fillRect l="-23377" b="-21739"/>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18" name="converged"/>
              <p:cNvSpPr txBox="1"/>
              <p:nvPr/>
            </p:nvSpPr>
            <p:spPr>
              <a:xfrm rot="16200000">
                <a:off x="6961507" y="5660716"/>
                <a:ext cx="1002286" cy="277367"/>
              </a:xfrm>
              <a:prstGeom prst="rect">
                <a:avLst/>
              </a:prstGeom>
              <a:ln w="12700">
                <a:miter lim="400000"/>
              </a:ln>
              <a:extLst>
                <a:ext uri="{C572A759-6A51-4108-AA02-DFA0A04FC94B}">
                  <ma14:wrappingTextBoxFlag xmlns:ma14="http://schemas.microsoft.com/office/mac/drawingml/2011/main" xmlns:m="http://schemas.openxmlformats.org/officeDocument/2006/math" xmlns="" val="1"/>
                </a:ext>
              </a:extLst>
            </p:spPr>
            <p:txBody>
              <a:bodyPr wrap="none" lIns="50800" tIns="50800" rIns="50800" bIns="50800" anchor="ctr">
                <a:spAutoFit/>
              </a:bodyPr>
              <a:lstStyle/>
              <a:p>
                <a:pPr marR="457200" defTabSz="647700">
                  <a:lnSpc>
                    <a:spcPct val="120000"/>
                  </a:lnSpc>
                  <a:defRPr sz="1100">
                    <a:solidFill>
                      <a:schemeClr val="accent2">
                        <a:hueOff val="-554920"/>
                        <a:satOff val="-21482"/>
                        <a:lumOff val="-6228"/>
                      </a:schemeClr>
                    </a:solidFill>
                    <a:latin typeface="Helvetica"/>
                    <a:ea typeface="Helvetica"/>
                    <a:cs typeface="Helvetica"/>
                    <a:sym typeface="Helvetica"/>
                  </a:defRPr>
                </a:pPr>
                <a14:m>
                  <m:oMath xmlns:m="http://schemas.openxmlformats.org/officeDocument/2006/math">
                    <m:sSub>
                      <m:sSubPr>
                        <m:ctrlPr>
                          <a:rPr sz="1400" i="1">
                            <a:solidFill>
                              <a:srgbClr val="0B5C18"/>
                            </a:solidFill>
                            <a:latin typeface="Cambria Math" panose="02040503050406030204" pitchFamily="18" charset="0"/>
                          </a:rPr>
                        </m:ctrlPr>
                      </m:sSubPr>
                      <m:e>
                        <m:r>
                          <a:rPr sz="1400" i="1">
                            <a:solidFill>
                              <a:srgbClr val="0B5C18"/>
                            </a:solidFill>
                            <a:latin typeface="Cambria Math" panose="02040503050406030204" pitchFamily="18" charset="0"/>
                          </a:rPr>
                          <m:t>𝑊</m:t>
                        </m:r>
                      </m:e>
                      <m:sub>
                        <m:r>
                          <a:rPr sz="1400" i="1">
                            <a:solidFill>
                              <a:srgbClr val="0B5C18"/>
                            </a:solidFill>
                            <a:latin typeface="Cambria Math" panose="02040503050406030204" pitchFamily="18" charset="0"/>
                          </a:rPr>
                          <m:t>2</m:t>
                        </m:r>
                      </m:sub>
                    </m:sSub>
                  </m:oMath>
                </a14:m>
                <a:r>
                  <a:t> converged</a:t>
                </a:r>
                <a:endParaRPr>
                  <a:solidFill>
                    <a:srgbClr val="0B5D18"/>
                  </a:solidFill>
                </a:endParaRPr>
              </a:p>
            </p:txBody>
          </p:sp>
        </mc:Choice>
        <mc:Fallback xmlns="">
          <p:sp>
            <p:nvSpPr>
              <p:cNvPr id="1618" name="converged"/>
              <p:cNvSpPr txBox="1">
                <a:spLocks noRot="1" noChangeAspect="1" noMove="1" noResize="1" noEditPoints="1" noAdjustHandles="1" noChangeArrowheads="1" noChangeShapeType="1" noTextEdit="1"/>
              </p:cNvSpPr>
              <p:nvPr/>
            </p:nvSpPr>
            <p:spPr>
              <a:xfrm rot="16200000">
                <a:off x="6961507" y="5660716"/>
                <a:ext cx="1002286" cy="277367"/>
              </a:xfrm>
              <a:prstGeom prst="rect">
                <a:avLst/>
              </a:prstGeom>
              <a:blipFill>
                <a:blip r:embed="rId8"/>
                <a:stretch>
                  <a:fillRect r="-21739" b="-23750"/>
                </a:stretch>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noFill/>
                  </a:rPr>
                  <a:t> </a:t>
                </a:r>
              </a:p>
            </p:txBody>
          </p:sp>
        </mc:Fallback>
      </mc:AlternateContent>
      <p:sp>
        <p:nvSpPr>
          <p:cNvPr id="1619" name="True source is at 20km depth. Trial locations 10-40km."/>
          <p:cNvSpPr txBox="1"/>
          <p:nvPr/>
        </p:nvSpPr>
        <p:spPr>
          <a:xfrm>
            <a:off x="3698620" y="2442660"/>
            <a:ext cx="5607559" cy="381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marR="457200" defTabSz="647700">
              <a:defRPr sz="1800"/>
            </a:lvl1pPr>
          </a:lstStyle>
          <a:p>
            <a:r>
              <a:t>True source is at 20km depth. Trial locations 10-40km.</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1" name="Conclusions and directions"/>
          <p:cNvSpPr txBox="1">
            <a:spLocks noGrp="1"/>
          </p:cNvSpPr>
          <p:nvPr>
            <p:ph type="title"/>
          </p:nvPr>
        </p:nvSpPr>
        <p:spPr>
          <a:xfrm>
            <a:off x="1050079" y="-267093"/>
            <a:ext cx="11651864" cy="2529590"/>
          </a:xfrm>
          <a:prstGeom prst="rect">
            <a:avLst/>
          </a:prstGeom>
        </p:spPr>
        <p:txBody>
          <a:bodyPr anchor="ctr"/>
          <a:lstStyle>
            <a:lvl1pPr marR="457200" defTabSz="647700">
              <a:defRPr sz="4500">
                <a:latin typeface="+mn-lt"/>
                <a:ea typeface="+mn-ea"/>
                <a:cs typeface="+mn-cs"/>
                <a:sym typeface="Helvetica Light"/>
              </a:defRPr>
            </a:lvl1pPr>
          </a:lstStyle>
          <a:p>
            <a:r>
              <a:t>Conclusions and directions</a:t>
            </a:r>
          </a:p>
        </p:txBody>
      </p:sp>
      <p:sp>
        <p:nvSpPr>
          <p:cNvPr id="1622" name="Rectangle"/>
          <p:cNvSpPr/>
          <p:nvPr/>
        </p:nvSpPr>
        <p:spPr>
          <a:xfrm>
            <a:off x="3993226" y="1981365"/>
            <a:ext cx="1270001" cy="262302"/>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623" name="Rectangle"/>
          <p:cNvSpPr/>
          <p:nvPr/>
        </p:nvSpPr>
        <p:spPr>
          <a:xfrm>
            <a:off x="8895426" y="1913632"/>
            <a:ext cx="2260138" cy="262302"/>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sp>
        <p:nvSpPr>
          <p:cNvPr id="1624" name="Rectangle"/>
          <p:cNvSpPr/>
          <p:nvPr/>
        </p:nvSpPr>
        <p:spPr>
          <a:xfrm>
            <a:off x="8249826" y="7719868"/>
            <a:ext cx="3371873" cy="262302"/>
          </a:xfrm>
          <a:prstGeom prst="rect">
            <a:avLst/>
          </a:prstGeom>
          <a:solidFill>
            <a:srgbClr val="FFFFFF"/>
          </a:solidFill>
          <a:ln w="12700">
            <a:miter lim="400000"/>
          </a:ln>
        </p:spPr>
        <p:txBody>
          <a:bodyPr lIns="50800" tIns="50800" rIns="50800" bIns="50800" anchor="ctr"/>
          <a:lstStyle/>
          <a:p>
            <a:pPr>
              <a:defRPr sz="2400">
                <a:solidFill>
                  <a:srgbClr val="FFFFFF"/>
                </a:solidFill>
              </a:defRPr>
            </a:pPr>
            <a:endParaRPr/>
          </a:p>
        </p:txBody>
      </p:sp>
      <p:grpSp>
        <p:nvGrpSpPr>
          <p:cNvPr id="1627" name="Group"/>
          <p:cNvGrpSpPr/>
          <p:nvPr/>
        </p:nvGrpSpPr>
        <p:grpSpPr>
          <a:xfrm>
            <a:off x="9004893" y="954174"/>
            <a:ext cx="3690539" cy="4892582"/>
            <a:chOff x="0" y="0"/>
            <a:chExt cx="3690537" cy="4892581"/>
          </a:xfrm>
        </p:grpSpPr>
        <p:sp>
          <p:nvSpPr>
            <p:cNvPr id="1625" name="Least squares  misfit"/>
            <p:cNvSpPr/>
            <p:nvPr/>
          </p:nvSpPr>
          <p:spPr>
            <a:xfrm>
              <a:off x="1980304" y="3622581"/>
              <a:ext cx="1270001" cy="1270001"/>
            </a:xfrm>
            <a:prstGeom prst="line">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numCol="1" anchor="ctr">
              <a:spAutoFit/>
            </a:bodyPr>
            <a:lstStyle/>
            <a:p>
              <a:pPr marR="457200" defTabSz="647700">
                <a:defRPr sz="1900">
                  <a:solidFill>
                    <a:schemeClr val="accent1">
                      <a:hueOff val="47394"/>
                      <a:satOff val="-25753"/>
                      <a:lumOff val="-7544"/>
                    </a:schemeClr>
                  </a:solidFill>
                </a:defRPr>
              </a:pPr>
              <a:r>
                <a:t>Least squares </a:t>
              </a:r>
              <a:br/>
              <a:r>
                <a:t>misfit</a:t>
              </a:r>
            </a:p>
          </p:txBody>
        </p:sp>
        <p:pic>
          <p:nvPicPr>
            <p:cNvPr id="1626" name="3Dsurface_L03_at_sn05_L2.png" descr="3Dsurface_L03_at_sn05_L2.png"/>
            <p:cNvPicPr>
              <a:picLocks noChangeAspect="1"/>
            </p:cNvPicPr>
            <p:nvPr/>
          </p:nvPicPr>
          <p:blipFill>
            <a:blip r:embed="rId2"/>
            <a:stretch>
              <a:fillRect/>
            </a:stretch>
          </p:blipFill>
          <p:spPr>
            <a:xfrm>
              <a:off x="0" y="0"/>
              <a:ext cx="3690538" cy="3690538"/>
            </a:xfrm>
            <a:prstGeom prst="rect">
              <a:avLst/>
            </a:prstGeom>
            <a:ln w="12700" cap="flat">
              <a:noFill/>
              <a:miter lim="400000"/>
            </a:ln>
            <a:effectLst/>
          </p:spPr>
        </p:pic>
      </p:grpSp>
      <p:grpSp>
        <p:nvGrpSpPr>
          <p:cNvPr id="1630" name="Group"/>
          <p:cNvGrpSpPr/>
          <p:nvPr/>
        </p:nvGrpSpPr>
        <p:grpSpPr>
          <a:xfrm>
            <a:off x="9496396" y="6033784"/>
            <a:ext cx="2707534" cy="3044301"/>
            <a:chOff x="0" y="0"/>
            <a:chExt cx="2707532" cy="3044299"/>
          </a:xfrm>
        </p:grpSpPr>
        <p:sp>
          <p:nvSpPr>
            <p:cNvPr id="1628" name="Wasserstein distance"/>
            <p:cNvSpPr/>
            <p:nvPr/>
          </p:nvSpPr>
          <p:spPr>
            <a:xfrm>
              <a:off x="644020" y="3044299"/>
              <a:ext cx="2016619" cy="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numCol="1" anchor="ctr">
              <a:spAutoFit/>
            </a:bodyPr>
            <a:lstStyle>
              <a:lvl1pPr marR="457200" defTabSz="647700">
                <a:defRPr sz="1900">
                  <a:solidFill>
                    <a:schemeClr val="accent1">
                      <a:hueOff val="47394"/>
                      <a:satOff val="-25753"/>
                      <a:lumOff val="-7544"/>
                    </a:schemeClr>
                  </a:solidFill>
                </a:defRPr>
              </a:lvl1pPr>
            </a:lstStyle>
            <a:p>
              <a:r>
                <a:t>Wasserstein distance</a:t>
              </a:r>
            </a:p>
          </p:txBody>
        </p:sp>
        <p:pic>
          <p:nvPicPr>
            <p:cNvPr id="1629" name="3Dsurface_L03_at_sn08_W2.png" descr="3Dsurface_L03_at_sn08_W2.png"/>
            <p:cNvPicPr>
              <a:picLocks noChangeAspect="1"/>
            </p:cNvPicPr>
            <p:nvPr/>
          </p:nvPicPr>
          <p:blipFill>
            <a:blip r:embed="rId3"/>
            <a:stretch>
              <a:fillRect/>
            </a:stretch>
          </p:blipFill>
          <p:spPr>
            <a:xfrm>
              <a:off x="0" y="0"/>
              <a:ext cx="2707533" cy="2646288"/>
            </a:xfrm>
            <a:prstGeom prst="rect">
              <a:avLst/>
            </a:prstGeom>
            <a:ln w="12700" cap="flat">
              <a:noFill/>
              <a:miter lim="400000"/>
            </a:ln>
            <a:effectLst/>
          </p:spPr>
        </p:pic>
      </p:grpSp>
      <p:sp>
        <p:nvSpPr>
          <p:cNvPr id="1631" name="Slide Number"/>
          <p:cNvSpPr txBox="1">
            <a:spLocks noGrp="1"/>
          </p:cNvSpPr>
          <p:nvPr>
            <p:ph type="sldNum" sz="quarter" idx="2"/>
          </p:nvPr>
        </p:nvSpPr>
        <p:spPr>
          <a:xfrm>
            <a:off x="12175569" y="9040585"/>
            <a:ext cx="368505" cy="3810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Helvetica Light"/>
              </a:defRPr>
            </a:lvl1pPr>
          </a:lstStyle>
          <a:p>
            <a:fld id="{86CB4B4D-7CA3-9044-876B-883B54F8677D}" type="slidenum">
              <a:t>36</a:t>
            </a:fld>
            <a:endParaRPr/>
          </a:p>
        </p:txBody>
      </p:sp>
      <p:sp>
        <p:nvSpPr>
          <p:cNvPr id="1632" name="A new approach to optimal transport in waveform fitting  Could be generalised to other time signals, surfaces……"/>
          <p:cNvSpPr txBox="1"/>
          <p:nvPr/>
        </p:nvSpPr>
        <p:spPr>
          <a:xfrm>
            <a:off x="582576" y="1009836"/>
            <a:ext cx="8882705" cy="79832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marR="457200" algn="l" defTabSz="647700">
              <a:lnSpc>
                <a:spcPct val="120000"/>
              </a:lnSpc>
              <a:defRPr sz="2400"/>
            </a:pPr>
            <a:endParaRPr i="1">
              <a:solidFill>
                <a:schemeClr val="accent1"/>
              </a:solidFill>
            </a:endParaRPr>
          </a:p>
          <a:p>
            <a:pPr marL="308680" marR="457200" indent="-308680" algn="l" defTabSz="647700">
              <a:lnSpc>
                <a:spcPct val="120000"/>
              </a:lnSpc>
              <a:buSzPct val="75000"/>
              <a:buChar char="•"/>
              <a:defRPr sz="2400"/>
            </a:pPr>
            <a:r>
              <a:t>A new approach to optimal transport in waveform fitting </a:t>
            </a:r>
            <a:br/>
            <a:r>
              <a:rPr i="1">
                <a:solidFill>
                  <a:schemeClr val="accent1"/>
                </a:solidFill>
              </a:rPr>
              <a:t>Could be generalised to other time signals, surfaces…</a:t>
            </a:r>
            <a:br>
              <a:rPr i="1">
                <a:solidFill>
                  <a:schemeClr val="accent1"/>
                </a:solidFill>
              </a:rPr>
            </a:br>
            <a:endParaRPr i="1">
              <a:solidFill>
                <a:schemeClr val="accent1"/>
              </a:solidFill>
            </a:endParaRPr>
          </a:p>
          <a:p>
            <a:pPr marL="308680" marR="457200" indent="-308680" algn="l" defTabSz="647700">
              <a:lnSpc>
                <a:spcPct val="120000"/>
              </a:lnSpc>
              <a:buSzPct val="75000"/>
              <a:buChar char="•"/>
              <a:defRPr sz="2400"/>
            </a:pPr>
            <a:r>
              <a:t>Exploiting analytical solutions and derivatives to facilitate </a:t>
            </a:r>
            <a:br/>
            <a:r>
              <a:t>optimisation framework. </a:t>
            </a:r>
            <a:br/>
            <a:r>
              <a:rPr i="1">
                <a:solidFill>
                  <a:schemeClr val="accent1"/>
                </a:solidFill>
              </a:rPr>
              <a:t>Quantitative evidence of improvement in convergence of </a:t>
            </a:r>
            <a:br>
              <a:rPr i="1">
                <a:solidFill>
                  <a:schemeClr val="accent1"/>
                </a:solidFill>
              </a:rPr>
            </a:br>
            <a:r>
              <a:rPr i="1">
                <a:solidFill>
                  <a:schemeClr val="accent1"/>
                </a:solidFill>
              </a:rPr>
              <a:t>derivative based optimisation</a:t>
            </a:r>
            <a:br>
              <a:rPr i="1">
                <a:solidFill>
                  <a:schemeClr val="accent1"/>
                </a:solidFill>
              </a:rPr>
            </a:br>
            <a:endParaRPr i="1">
              <a:solidFill>
                <a:schemeClr val="accent1"/>
              </a:solidFill>
            </a:endParaRPr>
          </a:p>
          <a:p>
            <a:pPr marL="308680" marR="457200" indent="-308680" algn="l" defTabSz="647700">
              <a:lnSpc>
                <a:spcPct val="120000"/>
              </a:lnSpc>
              <a:buSzPct val="75000"/>
              <a:buChar char="•"/>
              <a:defRPr sz="2400"/>
            </a:pPr>
            <a:r>
              <a:t>Could be used as starting point for linearised uncertainty </a:t>
            </a:r>
            <a:br/>
            <a:r>
              <a:t>analysis or probabilistic sampling.</a:t>
            </a:r>
            <a:br/>
            <a:endParaRPr/>
          </a:p>
          <a:p>
            <a:pPr marL="308680" marR="457200" indent="-308680" algn="l" defTabSz="647700">
              <a:lnSpc>
                <a:spcPct val="120000"/>
              </a:lnSpc>
              <a:buSzPct val="75000"/>
              <a:buChar char="•"/>
              <a:defRPr sz="2400"/>
            </a:pPr>
            <a:r>
              <a:t>Some new directions building on earlier work in seismic FWI.</a:t>
            </a:r>
            <a:br/>
            <a:r>
              <a:rPr i="1">
                <a:solidFill>
                  <a:schemeClr val="accent1"/>
                </a:solidFill>
              </a:rPr>
              <a:t>but many open issues…use of transport plans/maps</a:t>
            </a:r>
            <a:br>
              <a:rPr i="1">
                <a:solidFill>
                  <a:schemeClr val="accent1"/>
                </a:solidFill>
              </a:rPr>
            </a:br>
            <a:endParaRPr i="1">
              <a:solidFill>
                <a:schemeClr val="accent1"/>
              </a:solidFill>
            </a:endParaRPr>
          </a:p>
          <a:p>
            <a:pPr marL="308680" marR="457200" indent="-308680" algn="l" defTabSz="647700">
              <a:lnSpc>
                <a:spcPct val="120000"/>
              </a:lnSpc>
              <a:buSzPct val="75000"/>
              <a:buChar char="•"/>
              <a:defRPr sz="2400"/>
            </a:pPr>
            <a:r>
              <a:t>Less attention on transport plans/maps, but may find </a:t>
            </a:r>
            <a:br/>
            <a:r>
              <a:t>new applications, </a:t>
            </a:r>
            <a:r>
              <a:rPr>
                <a:solidFill>
                  <a:schemeClr val="accent1"/>
                </a:solidFill>
              </a:rPr>
              <a:t>e.g. Bayesian inference, and anywhere that </a:t>
            </a:r>
            <a:br>
              <a:rPr>
                <a:solidFill>
                  <a:schemeClr val="accent1"/>
                </a:solidFill>
              </a:rPr>
            </a:br>
            <a:r>
              <a:rPr>
                <a:solidFill>
                  <a:schemeClr val="accent1"/>
                </a:solidFill>
              </a:rPr>
              <a:t>makes use of transfer functions.</a:t>
            </a:r>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119</TotalTime>
  <Words>3768</Words>
  <Application>Microsoft Macintosh PowerPoint</Application>
  <PresentationFormat>Custom</PresentationFormat>
  <Paragraphs>450</Paragraphs>
  <Slides>36</Slides>
  <Notes>9</Notes>
  <HiddenSlides>0</HiddenSlides>
  <MMClips>11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36</vt:i4>
      </vt:variant>
    </vt:vector>
  </HeadingPairs>
  <TitlesOfParts>
    <vt:vector size="49" baseType="lpstr">
      <vt:lpstr>Arial</vt:lpstr>
      <vt:lpstr>Bell MT</vt:lpstr>
      <vt:lpstr>Cambria Math</vt:lpstr>
      <vt:lpstr>Georgia</vt:lpstr>
      <vt:lpstr>Gill Sans</vt:lpstr>
      <vt:lpstr>Helvetica</vt:lpstr>
      <vt:lpstr>Helvetica Light</vt:lpstr>
      <vt:lpstr>Helvetica Neue</vt:lpstr>
      <vt:lpstr>Helvetica Neue Light</vt:lpstr>
      <vt:lpstr>Helvetica Neue Medium</vt:lpstr>
      <vt:lpstr>Times New Roman</vt:lpstr>
      <vt:lpstr>Verdana</vt:lpstr>
      <vt:lpstr>White</vt:lpstr>
      <vt:lpstr>Optimal Transport  and Geophysical Inversion  </vt:lpstr>
      <vt:lpstr>PowerPoint Presentation</vt:lpstr>
      <vt:lpstr>PowerPoint Presentation</vt:lpstr>
      <vt:lpstr>The distance between A and B</vt:lpstr>
      <vt:lpstr>Transforming two Gaussians into one</vt:lpstr>
      <vt:lpstr>Optimal Transport of images</vt:lpstr>
      <vt:lpstr>Optimal transport of shapes in 3D</vt:lpstr>
      <vt:lpstr>Optimal Transport: Napoleon’s problem</vt:lpstr>
      <vt:lpstr>Optimal Transport and Bayesian Inference</vt:lpstr>
      <vt:lpstr>Optimal Transport and Bayesian Inference</vt:lpstr>
      <vt:lpstr>Optimal transport maps one PDF onto another</vt:lpstr>
      <vt:lpstr>Analytical OT solutions in 1D: Hooray!</vt:lpstr>
      <vt:lpstr>PowerPoint Presentation</vt:lpstr>
      <vt:lpstr>Waveform misfits: Least Squares and OT</vt:lpstr>
      <vt:lpstr>Measuring the distance between complex objects</vt:lpstr>
      <vt:lpstr>Optimal transport in seismic waveform inversion</vt:lpstr>
      <vt:lpstr>How to make a time series positive?</vt:lpstr>
      <vt:lpstr>How to make a time series positive - 2</vt:lpstr>
      <vt:lpstr>…and yet another</vt:lpstr>
      <vt:lpstr>Our way: Create a 2D `Fingerprint’ from 1D waveform</vt:lpstr>
      <vt:lpstr>Our way: Create a 2D `Fingerprint’ from 1D waveform</vt:lpstr>
      <vt:lpstr>Marginal Wasserstein in 2D</vt:lpstr>
      <vt:lpstr>Computation of the Wasserstein distance between seismic fingerprints</vt:lpstr>
      <vt:lpstr>Example: Double Ricker wavelet fitting</vt:lpstr>
      <vt:lpstr>Least squares misfit and Wasserstein distance between a pair of double Ricker wavelets</vt:lpstr>
      <vt:lpstr>L2 waveform misfit surface</vt:lpstr>
      <vt:lpstr>Wasserstein and L2 waveform misfit surfaces</vt:lpstr>
      <vt:lpstr>Calculating derivatives of Wasserstein distance</vt:lpstr>
      <vt:lpstr>Minimizing the Wasserstein distance W_2^2</vt:lpstr>
      <vt:lpstr>Source location and Centroid Moment Tensor inversion with Wasserstein Waveform misfit</vt:lpstr>
      <vt:lpstr>Amplitude and time windows for Waveform fingerprints</vt:lpstr>
      <vt:lpstr>Cross sections of least squares waveform misfit</vt:lpstr>
      <vt:lpstr>Cross sections of misfit functions with source location</vt:lpstr>
      <vt:lpstr>Gradient based minimisation of Wasserstein distance Initial and final waveform fits</vt:lpstr>
      <vt:lpstr>Optimisation performance:  Least squares vs Wasserstein distance</vt:lpstr>
      <vt:lpstr>Conclusions and directions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Optimal Transport  and Geophysical Inversion  </dc:title>
  <cp:lastModifiedBy>Malcolm Sambridge</cp:lastModifiedBy>
  <cp:revision>20</cp:revision>
  <dcterms:modified xsi:type="dcterms:W3CDTF">2021-05-20T03:07:11Z</dcterms:modified>
</cp:coreProperties>
</file>